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80" r:id="rId6"/>
    <p:sldId id="263" r:id="rId7"/>
    <p:sldId id="266" r:id="rId8"/>
    <p:sldId id="279" r:id="rId9"/>
    <p:sldId id="264" r:id="rId10"/>
    <p:sldId id="269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8" r:id="rId20"/>
    <p:sldId id="277" r:id="rId21"/>
    <p:sldId id="281" r:id="rId22"/>
    <p:sldId id="282" r:id="rId23"/>
    <p:sldId id="283" r:id="rId24"/>
    <p:sldId id="265" r:id="rId25"/>
    <p:sldId id="25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EF6C9-5392-53B3-67F7-7B3896FDA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70BC85-1D81-91D4-DE85-7B133FFF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C26C5-2A8E-B025-DB36-AA7D2FCC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F4143-4C1D-CFDB-5270-A79D0B07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DD9E4-0A7B-C98F-5732-694925DD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7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BAF56-B36F-637B-AD3D-9748B661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2815D9-595B-B28A-9E7F-2B9DE84C8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587A6-55A8-ABD9-2008-FE941397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789B9-2B09-5CE2-35DD-AA1218CD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48391C-6898-7777-92B9-AC71ABC3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13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119581-42F6-E2B3-F70D-53394622B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189A04-2EC8-B09E-62A0-FBDC1EEEA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C06CB-3485-6364-83CF-306F2F50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38787-2983-7145-AF5E-4C0BDE44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E74B6-2A7A-1674-9E52-8157D3F7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0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B043B-6390-E13A-A238-99CB1FA7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455DE-56C6-644C-F820-75D46F60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61E96-ED56-8AAE-BCAC-7FED8049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74580-3D32-4A1F-BCA4-1CDDEBA8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28712-09A5-07C3-40D0-E7EBDA98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31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54BB0-5BB8-B843-112B-C71DF749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55F908-A35D-FBAC-33D2-132D76D2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639AE-FA91-E622-9DB0-0C989C94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256F4-B440-7694-07D0-B628521F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4EAAB6-C755-DF6C-BF85-111B8B80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E1855-401A-BC64-1DAA-7800999A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51AE7-E8EE-CDB4-3ADF-F3FCB9EE7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640B07-04C0-1F62-FED0-A795DB0B7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23CC16-FBD4-273C-132A-1A67C461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DBD907-5F04-4327-3D6B-EBD9610A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6F3C4-BC3F-58D1-4989-8EE341C2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2F748-ED1C-D906-49B1-FF42FF4B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9DDA9A-1CBE-1987-3F72-F455C735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8E918-A173-2350-D17C-D1444C92E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FF7AA0-E8F8-E634-F2A1-25F4C4387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BE2BA3-E27E-4BF2-2F35-14C510F53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038F1A-DC34-B00E-5BA9-21B6F980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CE64AF-8E67-9F4B-3E65-D0A50003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1F9A50-C0D5-139D-A460-5C9E17FD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6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04083-732C-7766-B18C-D06124B2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6D13A-9C72-8B10-7FFE-F731FA16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1B1F4B-26D8-A034-9FD2-47715F48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44C3E-FEED-0DC3-9036-72FF6DA7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6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983C68-8154-4A9D-A587-D20443F0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A51FDB-0FF4-856B-23A7-3CD66247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F3F4B3-BEA3-8CDB-CE89-9A6B5A1A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79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5702A-6313-2D96-CF91-239A18F7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6DF04-025F-A4C4-F606-BFD1B714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4C1EDE-6BC3-1709-B3AD-AE4BE7219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7B2625-5FCC-AB32-7A24-B91FDD33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34B243-69FD-B29E-63BF-578B5DDC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E17718-3496-10BB-6368-596FFB74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8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CFD90-37DF-15F0-C9F8-2CB0A9CC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0880A9-5285-9F8F-F591-D01EF2F95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9EF0B0-505E-179C-0B73-815CAFBDA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08C06-F04B-8B35-07C2-2285C5E6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253E3-B6BA-0F3D-BD98-4A441CAA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2F07C2-AEDF-0A06-F634-8E4531E3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96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E37D80-13EB-A990-002C-4C52414C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9E473-A644-7D5F-7B8B-04D13C88C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FBFFA8-83C4-FFE4-A6BD-CABAD2533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F183-A948-47FB-9732-200E4B026C98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25ED8-8053-9C41-BB65-97C028FC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98D37C-07AA-6C9F-0CBA-1480E9AEC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DFA-040B-4283-800D-A595F28A99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</p:spTree>
    <p:extLst>
      <p:ext uri="{BB962C8B-B14F-4D97-AF65-F5344CB8AC3E}">
        <p14:creationId xmlns:p14="http://schemas.microsoft.com/office/powerpoint/2010/main" val="310693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6"/>
            <a:ext cx="4095750" cy="39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DEFENSE B - (Phase 1)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close range trap position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good </a:t>
            </a:r>
            <a:r>
              <a:rPr lang="fr-FR" sz="1400" dirty="0" err="1">
                <a:latin typeface="Bahnschrift" panose="020B0502040204020203" pitchFamily="34" charset="0"/>
              </a:rPr>
              <a:t>wall</a:t>
            </a:r>
            <a:r>
              <a:rPr lang="fr-FR" sz="1400" dirty="0">
                <a:latin typeface="Bahnschrift" panose="020B0502040204020203" pitchFamily="34" charset="0"/>
              </a:rPr>
              <a:t> (</a:t>
            </a:r>
            <a:r>
              <a:rPr lang="fr-FR" sz="1400" dirty="0" err="1">
                <a:latin typeface="Bahnschrift" panose="020B0502040204020203" pitchFamily="34" charset="0"/>
              </a:rPr>
              <a:t>reducing</a:t>
            </a:r>
            <a:r>
              <a:rPr lang="fr-FR" sz="1400" dirty="0">
                <a:latin typeface="Bahnschrift" panose="020B0502040204020203" pitchFamily="34" charset="0"/>
              </a:rPr>
              <a:t> a lot of </a:t>
            </a:r>
            <a:r>
              <a:rPr lang="fr-FR" sz="1400" dirty="0" err="1">
                <a:latin typeface="Bahnschrift" panose="020B0502040204020203" pitchFamily="34" charset="0"/>
              </a:rPr>
              <a:t>view</a:t>
            </a:r>
            <a:r>
              <a:rPr lang="fr-FR" sz="1400" dirty="0">
                <a:latin typeface="Bahnschrift" panose="020B0502040204020203" pitchFamily="34" charset="0"/>
              </a:rPr>
              <a:t>)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close trap position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range trap position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</a:t>
            </a:r>
            <a:r>
              <a:rPr lang="fr-FR" sz="1400" dirty="0" err="1">
                <a:latin typeface="Bahnschrift" panose="020B0502040204020203" pitchFamily="34" charset="0"/>
              </a:rPr>
              <a:t>smokes</a:t>
            </a:r>
            <a:r>
              <a:rPr lang="fr-FR" sz="1400" dirty="0">
                <a:latin typeface="Bahnschrift" panose="020B0502040204020203" pitchFamily="34" charset="0"/>
              </a:rPr>
              <a:t> to control </a:t>
            </a:r>
            <a:r>
              <a:rPr lang="fr-FR" sz="1400" dirty="0" err="1">
                <a:latin typeface="Bahnschrift" panose="020B0502040204020203" pitchFamily="34" charset="0"/>
              </a:rPr>
              <a:t>mid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information </a:t>
            </a:r>
            <a:r>
              <a:rPr lang="fr-FR" sz="1400" dirty="0" err="1">
                <a:latin typeface="Bahnschrift" panose="020B0502040204020203" pitchFamily="34" charset="0"/>
              </a:rPr>
              <a:t>wall</a:t>
            </a:r>
            <a:r>
              <a:rPr lang="fr-FR" sz="1400" dirty="0">
                <a:latin typeface="Bahnschrift" panose="020B0502040204020203" pitchFamily="34" charset="0"/>
              </a:rPr>
              <a:t> (if </a:t>
            </a:r>
            <a:r>
              <a:rPr lang="fr-FR" sz="1400" dirty="0" err="1">
                <a:latin typeface="Bahnschrift" panose="020B0502040204020203" pitchFamily="34" charset="0"/>
              </a:rPr>
              <a:t>destroyed</a:t>
            </a:r>
            <a:r>
              <a:rPr lang="fr-FR" sz="1400" dirty="0">
                <a:latin typeface="Bahnschrift" panose="020B0502040204020203" pitchFamily="34" charset="0"/>
              </a:rPr>
              <a:t>, </a:t>
            </a:r>
            <a:r>
              <a:rPr lang="fr-FR" sz="1400" dirty="0" err="1">
                <a:latin typeface="Bahnschrift" panose="020B0502040204020203" pitchFamily="34" charset="0"/>
              </a:rPr>
              <a:t>you</a:t>
            </a:r>
            <a:r>
              <a:rPr lang="fr-FR" sz="1400" dirty="0">
                <a:latin typeface="Bahnschrift" panose="020B0502040204020203" pitchFamily="34" charset="0"/>
              </a:rPr>
              <a:t> know </a:t>
            </a:r>
            <a:r>
              <a:rPr lang="fr-FR" sz="1400" dirty="0" err="1">
                <a:latin typeface="Bahnschrift" panose="020B0502040204020203" pitchFamily="34" charset="0"/>
              </a:rPr>
              <a:t>mid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is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occupied</a:t>
            </a:r>
            <a:r>
              <a:rPr lang="fr-FR" sz="1400" dirty="0">
                <a:latin typeface="Bahnschrift" panose="020B0502040204020203" pitchFamily="34" charset="0"/>
              </a:rPr>
              <a:t>)</a:t>
            </a:r>
          </a:p>
          <a:p>
            <a:endParaRPr lang="fr-FR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7046752" y="3489460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>
            <a:off x="7759480" y="3959604"/>
            <a:ext cx="2097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410D77B-00AC-9253-308F-1A8472D90A53}"/>
              </a:ext>
            </a:extLst>
          </p:cNvPr>
          <p:cNvCxnSpPr>
            <a:cxnSpLocks/>
          </p:cNvCxnSpPr>
          <p:nvPr/>
        </p:nvCxnSpPr>
        <p:spPr>
          <a:xfrm flipH="1">
            <a:off x="8967831" y="4848837"/>
            <a:ext cx="259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0922" y="5084146"/>
            <a:ext cx="1807625" cy="1600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83244" y="5074314"/>
            <a:ext cx="1799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Trap position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defense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Wall position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Wallbang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89802A6-56FA-809C-1867-C0CAF49C81F5}"/>
              </a:ext>
            </a:extLst>
          </p:cNvPr>
          <p:cNvCxnSpPr>
            <a:cxnSpLocks/>
          </p:cNvCxnSpPr>
          <p:nvPr/>
        </p:nvCxnSpPr>
        <p:spPr>
          <a:xfrm flipH="1">
            <a:off x="11317493" y="5198822"/>
            <a:ext cx="288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A0091FB-471F-ACF0-9DC5-EDF0445974E7}"/>
              </a:ext>
            </a:extLst>
          </p:cNvPr>
          <p:cNvCxnSpPr>
            <a:cxnSpLocks/>
          </p:cNvCxnSpPr>
          <p:nvPr/>
        </p:nvCxnSpPr>
        <p:spPr>
          <a:xfrm>
            <a:off x="11317493" y="5405655"/>
            <a:ext cx="2884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13011" y="5658862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8" name="Flèche : bas 127">
            <a:extLst>
              <a:ext uri="{FF2B5EF4-FFF2-40B4-BE49-F238E27FC236}">
                <a16:creationId xmlns:a16="http://schemas.microsoft.com/office/drawing/2014/main" id="{008C2BB4-B0EC-B7C9-5AF5-9E604C99FA44}"/>
              </a:ext>
            </a:extLst>
          </p:cNvPr>
          <p:cNvSpPr/>
          <p:nvPr/>
        </p:nvSpPr>
        <p:spPr>
          <a:xfrm>
            <a:off x="6991948" y="2872992"/>
            <a:ext cx="109608" cy="146501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page suivante 9">
            <a:extLst>
              <a:ext uri="{FF2B5EF4-FFF2-40B4-BE49-F238E27FC236}">
                <a16:creationId xmlns:a16="http://schemas.microsoft.com/office/drawing/2014/main" id="{7F3AF02E-CAB4-5234-D957-6A526F2C0BDB}"/>
              </a:ext>
            </a:extLst>
          </p:cNvPr>
          <p:cNvSpPr/>
          <p:nvPr/>
        </p:nvSpPr>
        <p:spPr>
          <a:xfrm>
            <a:off x="7502108" y="3393635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page suivante 34">
            <a:extLst>
              <a:ext uri="{FF2B5EF4-FFF2-40B4-BE49-F238E27FC236}">
                <a16:creationId xmlns:a16="http://schemas.microsoft.com/office/drawing/2014/main" id="{AC658512-32B9-C69B-ED35-0C184CB135C8}"/>
              </a:ext>
            </a:extLst>
          </p:cNvPr>
          <p:cNvSpPr/>
          <p:nvPr/>
        </p:nvSpPr>
        <p:spPr>
          <a:xfrm>
            <a:off x="11457222" y="5800725"/>
            <a:ext cx="95898" cy="160972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Connecteur page suivante 35">
            <a:extLst>
              <a:ext uri="{FF2B5EF4-FFF2-40B4-BE49-F238E27FC236}">
                <a16:creationId xmlns:a16="http://schemas.microsoft.com/office/drawing/2014/main" id="{B929E713-1784-6578-7D0D-55CA97ADA85A}"/>
              </a:ext>
            </a:extLst>
          </p:cNvPr>
          <p:cNvSpPr/>
          <p:nvPr/>
        </p:nvSpPr>
        <p:spPr>
          <a:xfrm>
            <a:off x="9468997" y="3603426"/>
            <a:ext cx="47949" cy="9720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1BF551-1D18-B3D0-B0BC-3E170F3725B6}"/>
              </a:ext>
            </a:extLst>
          </p:cNvPr>
          <p:cNvSpPr/>
          <p:nvPr/>
        </p:nvSpPr>
        <p:spPr>
          <a:xfrm>
            <a:off x="7502108" y="3095538"/>
            <a:ext cx="284212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160D68-A229-947E-4870-F934433977C9}"/>
              </a:ext>
            </a:extLst>
          </p:cNvPr>
          <p:cNvSpPr/>
          <p:nvPr/>
        </p:nvSpPr>
        <p:spPr>
          <a:xfrm>
            <a:off x="11359226" y="6294889"/>
            <a:ext cx="284212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91EEB2-60BB-A505-8B9B-AAA55183A934}"/>
              </a:ext>
            </a:extLst>
          </p:cNvPr>
          <p:cNvSpPr/>
          <p:nvPr/>
        </p:nvSpPr>
        <p:spPr>
          <a:xfrm>
            <a:off x="8464160" y="3443741"/>
            <a:ext cx="284212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Connecteur page suivante 38">
            <a:extLst>
              <a:ext uri="{FF2B5EF4-FFF2-40B4-BE49-F238E27FC236}">
                <a16:creationId xmlns:a16="http://schemas.microsoft.com/office/drawing/2014/main" id="{8FFC9A4C-FDE6-3C1B-20DC-CFB100E5B35A}"/>
              </a:ext>
            </a:extLst>
          </p:cNvPr>
          <p:cNvSpPr/>
          <p:nvPr/>
        </p:nvSpPr>
        <p:spPr>
          <a:xfrm>
            <a:off x="8270770" y="3296435"/>
            <a:ext cx="47949" cy="9720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Connecteur page suivante 39">
            <a:extLst>
              <a:ext uri="{FF2B5EF4-FFF2-40B4-BE49-F238E27FC236}">
                <a16:creationId xmlns:a16="http://schemas.microsoft.com/office/drawing/2014/main" id="{274ABE01-2467-C89F-003C-64F4C0FFCC58}"/>
              </a:ext>
            </a:extLst>
          </p:cNvPr>
          <p:cNvSpPr/>
          <p:nvPr/>
        </p:nvSpPr>
        <p:spPr>
          <a:xfrm>
            <a:off x="8862826" y="3296435"/>
            <a:ext cx="47949" cy="9720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5D7A3DF-E895-DBAE-FE57-89023CCC0357}"/>
              </a:ext>
            </a:extLst>
          </p:cNvPr>
          <p:cNvSpPr/>
          <p:nvPr/>
        </p:nvSpPr>
        <p:spPr>
          <a:xfrm>
            <a:off x="8155240" y="3875129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1322BFF-11FD-4167-EA3C-17C5509D6C01}"/>
              </a:ext>
            </a:extLst>
          </p:cNvPr>
          <p:cNvSpPr/>
          <p:nvPr/>
        </p:nvSpPr>
        <p:spPr>
          <a:xfrm>
            <a:off x="8982166" y="4595411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11F4F67-7330-B06E-4842-C7F2ED0971F3}"/>
              </a:ext>
            </a:extLst>
          </p:cNvPr>
          <p:cNvSpPr/>
          <p:nvPr/>
        </p:nvSpPr>
        <p:spPr>
          <a:xfrm>
            <a:off x="11387190" y="6065995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53351DF-F315-94F9-2A20-0D9738970387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B991A6DE-D80E-8802-AC28-D5D004457B75}"/>
              </a:ext>
            </a:extLst>
          </p:cNvPr>
          <p:cNvSpPr/>
          <p:nvPr/>
        </p:nvSpPr>
        <p:spPr>
          <a:xfrm>
            <a:off x="11457222" y="6452784"/>
            <a:ext cx="109608" cy="146501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7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B - (Phase 1)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No </a:t>
            </a:r>
            <a:r>
              <a:rPr lang="fr-FR" sz="1400" dirty="0" err="1">
                <a:latin typeface="Bahnschrift" panose="020B0502040204020203" pitchFamily="34" charset="0"/>
              </a:rPr>
              <a:t>need</a:t>
            </a:r>
            <a:r>
              <a:rPr lang="fr-FR" sz="1400" dirty="0">
                <a:latin typeface="Bahnschrift" panose="020B0502040204020203" pitchFamily="34" charset="0"/>
              </a:rPr>
              <a:t> of </a:t>
            </a:r>
            <a:r>
              <a:rPr lang="fr-FR" sz="1400" dirty="0" err="1">
                <a:latin typeface="Bahnschrift" panose="020B0502040204020203" pitchFamily="34" charset="0"/>
              </a:rPr>
              <a:t>smoke</a:t>
            </a:r>
            <a:r>
              <a:rPr lang="fr-FR" sz="1400" dirty="0">
                <a:latin typeface="Bahnschrift" panose="020B0502040204020203" pitchFamily="34" charset="0"/>
              </a:rPr>
              <a:t>, blinds</a:t>
            </a:r>
          </a:p>
          <a:p>
            <a:r>
              <a:rPr lang="en-US" sz="1400" dirty="0">
                <a:latin typeface="Bahnschrift" panose="020B0502040204020203" pitchFamily="34" charset="0"/>
              </a:rPr>
              <a:t>Usually conceded or line guarded by a Chamber/Jett [Dash save]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Need of 2 </a:t>
            </a:r>
            <a:r>
              <a:rPr lang="fr-FR" sz="1400" dirty="0" err="1">
                <a:latin typeface="Bahnschrift" panose="020B0502040204020203" pitchFamily="34" charset="0"/>
              </a:rPr>
              <a:t>smokes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7046752" y="3489460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>
            <a:off x="7759480" y="3959604"/>
            <a:ext cx="2097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410D77B-00AC-9253-308F-1A8472D90A53}"/>
              </a:ext>
            </a:extLst>
          </p:cNvPr>
          <p:cNvCxnSpPr>
            <a:cxnSpLocks/>
          </p:cNvCxnSpPr>
          <p:nvPr/>
        </p:nvCxnSpPr>
        <p:spPr>
          <a:xfrm flipH="1">
            <a:off x="8967831" y="4848837"/>
            <a:ext cx="259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Wallbang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89802A6-56FA-809C-1867-C0CAF49C81F5}"/>
              </a:ext>
            </a:extLst>
          </p:cNvPr>
          <p:cNvCxnSpPr>
            <a:cxnSpLocks/>
          </p:cNvCxnSpPr>
          <p:nvPr/>
        </p:nvCxnSpPr>
        <p:spPr>
          <a:xfrm flipH="1">
            <a:off x="11313551" y="5676029"/>
            <a:ext cx="288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A0091FB-471F-ACF0-9DC5-EDF0445974E7}"/>
              </a:ext>
            </a:extLst>
          </p:cNvPr>
          <p:cNvCxnSpPr>
            <a:cxnSpLocks/>
          </p:cNvCxnSpPr>
          <p:nvPr/>
        </p:nvCxnSpPr>
        <p:spPr>
          <a:xfrm>
            <a:off x="11313551" y="5882862"/>
            <a:ext cx="2884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09069" y="6136069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8" name="Flèche : bas 127">
            <a:extLst>
              <a:ext uri="{FF2B5EF4-FFF2-40B4-BE49-F238E27FC236}">
                <a16:creationId xmlns:a16="http://schemas.microsoft.com/office/drawing/2014/main" id="{008C2BB4-B0EC-B7C9-5AF5-9E604C99FA44}"/>
              </a:ext>
            </a:extLst>
          </p:cNvPr>
          <p:cNvSpPr/>
          <p:nvPr/>
        </p:nvSpPr>
        <p:spPr>
          <a:xfrm>
            <a:off x="6991948" y="2872992"/>
            <a:ext cx="109608" cy="146501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F8A2E3EB-263E-DCEF-1267-2CD33D953FF2}"/>
              </a:ext>
            </a:extLst>
          </p:cNvPr>
          <p:cNvSpPr/>
          <p:nvPr/>
        </p:nvSpPr>
        <p:spPr>
          <a:xfrm>
            <a:off x="9028305" y="3487669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944FD17-9329-C453-2626-802544293C67}"/>
              </a:ext>
            </a:extLst>
          </p:cNvPr>
          <p:cNvSpPr/>
          <p:nvPr/>
        </p:nvSpPr>
        <p:spPr>
          <a:xfrm>
            <a:off x="8490614" y="3315630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D3B294B4-7AB8-BDA8-867F-F61CE4824FB7}"/>
              </a:ext>
            </a:extLst>
          </p:cNvPr>
          <p:cNvSpPr/>
          <p:nvPr/>
        </p:nvSpPr>
        <p:spPr>
          <a:xfrm rot="16200000">
            <a:off x="11431772" y="6462100"/>
            <a:ext cx="113975" cy="21746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283A928-C495-C8E7-92BF-9ED0FB58A6E8}"/>
              </a:ext>
            </a:extLst>
          </p:cNvPr>
          <p:cNvSpPr/>
          <p:nvPr/>
        </p:nvSpPr>
        <p:spPr>
          <a:xfrm>
            <a:off x="11359635" y="6235650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11CE1F-F963-7A45-8624-3430B3642C0A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4004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B - (Phase 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4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Open area in front of </a:t>
            </a:r>
            <a:r>
              <a:rPr lang="fr-FR" sz="1400" dirty="0" err="1">
                <a:latin typeface="Bahnschrift" panose="020B0502040204020203" pitchFamily="34" charset="0"/>
              </a:rPr>
              <a:t>you</a:t>
            </a:r>
            <a:r>
              <a:rPr lang="fr-FR" sz="1400" dirty="0">
                <a:latin typeface="Bahnschrift" panose="020B0502040204020203" pitchFamily="34" charset="0"/>
              </a:rPr>
              <a:t> / </a:t>
            </a:r>
            <a:r>
              <a:rPr lang="fr-FR" sz="1400" dirty="0" err="1">
                <a:latin typeface="Bahnschrift" panose="020B0502040204020203" pitchFamily="34" charset="0"/>
              </a:rPr>
              <a:t>left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side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Switch to cover </a:t>
            </a:r>
            <a:r>
              <a:rPr lang="fr-FR" sz="1400" dirty="0" err="1">
                <a:latin typeface="Bahnschrift" panose="020B0502040204020203" pitchFamily="34" charset="0"/>
              </a:rPr>
              <a:t>your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left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side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line </a:t>
            </a:r>
            <a:r>
              <a:rPr lang="fr-FR" sz="1400" dirty="0" err="1">
                <a:latin typeface="Bahnschrift" panose="020B0502040204020203" pitchFamily="34" charset="0"/>
              </a:rPr>
              <a:t>chosed</a:t>
            </a:r>
            <a:r>
              <a:rPr lang="fr-FR" sz="1400" dirty="0">
                <a:latin typeface="Bahnschrift" panose="020B0502040204020203" pitchFamily="34" charset="0"/>
              </a:rPr>
              <a:t> by </a:t>
            </a:r>
            <a:r>
              <a:rPr lang="fr-FR" sz="1400" dirty="0" err="1">
                <a:latin typeface="Bahnschrift" panose="020B0502040204020203" pitchFamily="34" charset="0"/>
              </a:rPr>
              <a:t>attackers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Market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Long corridor, </a:t>
            </a:r>
            <a:r>
              <a:rPr lang="fr-FR" sz="1400" dirty="0" err="1">
                <a:latin typeface="Bahnschrift" panose="020B0502040204020203" pitchFamily="34" charset="0"/>
              </a:rPr>
              <a:t>cannot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really</a:t>
            </a:r>
            <a:r>
              <a:rPr lang="fr-FR" sz="1400" dirty="0">
                <a:latin typeface="Bahnschrift" panose="020B0502040204020203" pitchFamily="34" charset="0"/>
              </a:rPr>
              <a:t> rush </a:t>
            </a:r>
            <a:r>
              <a:rPr lang="fr-FR" sz="1400" dirty="0" err="1">
                <a:latin typeface="Bahnschrift" panose="020B0502040204020203" pitchFamily="34" charset="0"/>
              </a:rPr>
              <a:t>because</a:t>
            </a:r>
            <a:r>
              <a:rPr lang="fr-FR" sz="1400" dirty="0">
                <a:latin typeface="Bahnschrift" panose="020B0502040204020203" pitchFamily="34" charset="0"/>
              </a:rPr>
              <a:t> 3 spot to check at the </a:t>
            </a:r>
            <a:r>
              <a:rPr lang="fr-FR" sz="1400" dirty="0" err="1">
                <a:latin typeface="Bahnschrift" panose="020B0502040204020203" pitchFamily="34" charset="0"/>
              </a:rPr>
              <a:t>same</a:t>
            </a:r>
            <a:r>
              <a:rPr lang="fr-FR" sz="1400" dirty="0">
                <a:latin typeface="Bahnschrift" panose="020B0502040204020203" pitchFamily="34" charset="0"/>
              </a:rPr>
              <a:t> time  </a:t>
            </a:r>
          </a:p>
          <a:p>
            <a:endParaRPr lang="fr-FR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7665948" y="3045203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8592390" y="3126742"/>
            <a:ext cx="0" cy="256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line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Attack line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Attack </a:t>
            </a:r>
            <a:r>
              <a:rPr lang="fr-FR" sz="1400" dirty="0" err="1">
                <a:latin typeface="Bahnschrift" panose="020B0502040204020203" pitchFamily="34" charset="0"/>
              </a:rPr>
              <a:t>wall</a:t>
            </a:r>
            <a:r>
              <a:rPr lang="fr-FR" sz="1400" dirty="0">
                <a:latin typeface="Bahnschrift" panose="020B0502040204020203" pitchFamily="34" charset="0"/>
              </a:rPr>
              <a:t>  </a:t>
            </a: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09069" y="6098687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A9531E4-DFBB-DC5E-8373-4B5E4BBABA7B}"/>
              </a:ext>
            </a:extLst>
          </p:cNvPr>
          <p:cNvSpPr/>
          <p:nvPr/>
        </p:nvSpPr>
        <p:spPr>
          <a:xfrm flipV="1">
            <a:off x="6540216" y="2919259"/>
            <a:ext cx="111054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CB3A86-4D3A-4550-0C1C-C4337C61D85C}"/>
              </a:ext>
            </a:extLst>
          </p:cNvPr>
          <p:cNvSpPr/>
          <p:nvPr/>
        </p:nvSpPr>
        <p:spPr>
          <a:xfrm rot="15284536" flipV="1">
            <a:off x="7094281" y="2546986"/>
            <a:ext cx="852018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519852-EE8D-BA59-B6F8-AFE9E98CEE36}"/>
              </a:ext>
            </a:extLst>
          </p:cNvPr>
          <p:cNvSpPr/>
          <p:nvPr/>
        </p:nvSpPr>
        <p:spPr>
          <a:xfrm rot="16200000" flipV="1">
            <a:off x="7212771" y="2492055"/>
            <a:ext cx="870354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EA089-E235-EB68-FFEF-2BACD2650F49}"/>
              </a:ext>
            </a:extLst>
          </p:cNvPr>
          <p:cNvSpPr/>
          <p:nvPr/>
        </p:nvSpPr>
        <p:spPr>
          <a:xfrm rot="18396493" flipV="1">
            <a:off x="7470172" y="2728928"/>
            <a:ext cx="563425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735767-1676-0C93-06CD-E8FB285B82E4}"/>
              </a:ext>
            </a:extLst>
          </p:cNvPr>
          <p:cNvSpPr/>
          <p:nvPr/>
        </p:nvSpPr>
        <p:spPr>
          <a:xfrm rot="18629541">
            <a:off x="8329959" y="2341546"/>
            <a:ext cx="730131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60E6DE-5079-55DB-110F-8D238A4CE229}"/>
              </a:ext>
            </a:extLst>
          </p:cNvPr>
          <p:cNvSpPr/>
          <p:nvPr/>
        </p:nvSpPr>
        <p:spPr>
          <a:xfrm flipV="1">
            <a:off x="11241248" y="5646188"/>
            <a:ext cx="356244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9ED99B-C0BA-7A51-E99D-61714720DD0A}"/>
              </a:ext>
            </a:extLst>
          </p:cNvPr>
          <p:cNvSpPr/>
          <p:nvPr/>
        </p:nvSpPr>
        <p:spPr>
          <a:xfrm rot="16200000" flipV="1">
            <a:off x="8125767" y="2543727"/>
            <a:ext cx="96695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4C98BE-1D10-265D-AF37-60AB2CAAEE0E}"/>
              </a:ext>
            </a:extLst>
          </p:cNvPr>
          <p:cNvSpPr/>
          <p:nvPr/>
        </p:nvSpPr>
        <p:spPr>
          <a:xfrm rot="1689869">
            <a:off x="8323833" y="2680868"/>
            <a:ext cx="376602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0C5EFF-8DB9-3101-B992-C6428D990D1B}"/>
              </a:ext>
            </a:extLst>
          </p:cNvPr>
          <p:cNvSpPr/>
          <p:nvPr/>
        </p:nvSpPr>
        <p:spPr>
          <a:xfrm>
            <a:off x="6988197" y="3126742"/>
            <a:ext cx="284212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9FCCA5-C763-AF23-C346-55B6E7E0DA3B}"/>
              </a:ext>
            </a:extLst>
          </p:cNvPr>
          <p:cNvSpPr/>
          <p:nvPr/>
        </p:nvSpPr>
        <p:spPr>
          <a:xfrm>
            <a:off x="11304377" y="6302773"/>
            <a:ext cx="284212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trois pointes 3">
            <a:extLst>
              <a:ext uri="{FF2B5EF4-FFF2-40B4-BE49-F238E27FC236}">
                <a16:creationId xmlns:a16="http://schemas.microsoft.com/office/drawing/2014/main" id="{A6735B47-9ED6-1366-87EA-3331C5CA1A79}"/>
              </a:ext>
            </a:extLst>
          </p:cNvPr>
          <p:cNvSpPr/>
          <p:nvPr/>
        </p:nvSpPr>
        <p:spPr>
          <a:xfrm>
            <a:off x="8503513" y="2568586"/>
            <a:ext cx="209151" cy="136284"/>
          </a:xfrm>
          <a:prstGeom prst="leftRight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trois pointes 22">
            <a:extLst>
              <a:ext uri="{FF2B5EF4-FFF2-40B4-BE49-F238E27FC236}">
                <a16:creationId xmlns:a16="http://schemas.microsoft.com/office/drawing/2014/main" id="{072DFA01-9B7C-7638-E139-7413EB08C0AD}"/>
              </a:ext>
            </a:extLst>
          </p:cNvPr>
          <p:cNvSpPr/>
          <p:nvPr/>
        </p:nvSpPr>
        <p:spPr>
          <a:xfrm>
            <a:off x="2901066" y="4830791"/>
            <a:ext cx="209151" cy="136284"/>
          </a:xfrm>
          <a:prstGeom prst="leftRight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7B506B-1AF8-B7D7-190E-DCD9BA0670CC}"/>
              </a:ext>
            </a:extLst>
          </p:cNvPr>
          <p:cNvSpPr/>
          <p:nvPr/>
        </p:nvSpPr>
        <p:spPr>
          <a:xfrm rot="14962252" flipV="1">
            <a:off x="6410334" y="2482306"/>
            <a:ext cx="1049141" cy="22362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D27A0D-1C9D-0DB4-8F0F-D3281976F014}"/>
              </a:ext>
            </a:extLst>
          </p:cNvPr>
          <p:cNvSpPr/>
          <p:nvPr/>
        </p:nvSpPr>
        <p:spPr>
          <a:xfrm flipV="1">
            <a:off x="11241248" y="5855278"/>
            <a:ext cx="356244" cy="36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1BBADB6-0EB0-505D-5EF8-1103A4AE9763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5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DEFENSE B - (Phase 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close range trap position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Can </a:t>
            </a:r>
            <a:r>
              <a:rPr lang="fr-FR" sz="1400" dirty="0" err="1">
                <a:latin typeface="Bahnschrift" panose="020B0502040204020203" pitchFamily="34" charset="0"/>
              </a:rPr>
              <a:t>be</a:t>
            </a:r>
            <a:r>
              <a:rPr lang="fr-FR" sz="1400" dirty="0">
                <a:latin typeface="Bahnschrift" panose="020B0502040204020203" pitchFamily="34" charset="0"/>
              </a:rPr>
              <a:t> slow down </a:t>
            </a:r>
            <a:r>
              <a:rPr lang="fr-FR" sz="1400" dirty="0" err="1">
                <a:latin typeface="Bahnschrift" panose="020B0502040204020203" pitchFamily="34" charset="0"/>
              </a:rPr>
              <a:t>with</a:t>
            </a:r>
            <a:r>
              <a:rPr lang="fr-FR" sz="1400" dirty="0">
                <a:latin typeface="Bahnschrift" panose="020B0502040204020203" pitchFamily="34" charset="0"/>
              </a:rPr>
              <a:t> utility [Smoke/Molotov] </a:t>
            </a:r>
            <a:r>
              <a:rPr lang="fr-FR" sz="1400" dirty="0" err="1">
                <a:latin typeface="Bahnschrift" panose="020B0502040204020203" pitchFamily="34" charset="0"/>
              </a:rPr>
              <a:t>mainly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Market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2 close range trap position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very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strong</a:t>
            </a:r>
            <a:r>
              <a:rPr lang="fr-FR" sz="1400" dirty="0">
                <a:latin typeface="Bahnschrift" panose="020B0502040204020203" pitchFamily="34" charset="0"/>
              </a:rPr>
              <a:t> sage slow (Cover a </a:t>
            </a:r>
            <a:r>
              <a:rPr lang="fr-FR" sz="1400" dirty="0" err="1">
                <a:latin typeface="Bahnschrift" panose="020B0502040204020203" pitchFamily="34" charset="0"/>
              </a:rPr>
              <a:t>long+large</a:t>
            </a:r>
            <a:r>
              <a:rPr lang="fr-FR" sz="1400" dirty="0">
                <a:latin typeface="Bahnschrift" panose="020B0502040204020203" pitchFamily="34" charset="0"/>
              </a:rPr>
              <a:t> spot) </a:t>
            </a:r>
            <a:endParaRPr lang="fr-FR" sz="1400" dirty="0">
              <a:latin typeface="VALORANT" pitchFamily="2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7603530" y="3126742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8594453" y="3339268"/>
            <a:ext cx="0" cy="256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Trap position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defense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Molotov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Slow utility	</a:t>
            </a: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11174" y="5653531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Organigramme : Connecteur page suivante 23">
            <a:extLst>
              <a:ext uri="{FF2B5EF4-FFF2-40B4-BE49-F238E27FC236}">
                <a16:creationId xmlns:a16="http://schemas.microsoft.com/office/drawing/2014/main" id="{D8FF773E-C171-522A-E0AD-3426DB13FF44}"/>
              </a:ext>
            </a:extLst>
          </p:cNvPr>
          <p:cNvSpPr/>
          <p:nvPr/>
        </p:nvSpPr>
        <p:spPr>
          <a:xfrm>
            <a:off x="7908302" y="2705577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page suivante 24">
            <a:extLst>
              <a:ext uri="{FF2B5EF4-FFF2-40B4-BE49-F238E27FC236}">
                <a16:creationId xmlns:a16="http://schemas.microsoft.com/office/drawing/2014/main" id="{0E2CF4B7-E119-CA6F-C725-4848DC9D0D4B}"/>
              </a:ext>
            </a:extLst>
          </p:cNvPr>
          <p:cNvSpPr/>
          <p:nvPr/>
        </p:nvSpPr>
        <p:spPr>
          <a:xfrm>
            <a:off x="8883804" y="2698868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page suivante 25">
            <a:extLst>
              <a:ext uri="{FF2B5EF4-FFF2-40B4-BE49-F238E27FC236}">
                <a16:creationId xmlns:a16="http://schemas.microsoft.com/office/drawing/2014/main" id="{2C6E702A-ADB7-46E4-7D55-00DD3DA160F2}"/>
              </a:ext>
            </a:extLst>
          </p:cNvPr>
          <p:cNvSpPr/>
          <p:nvPr/>
        </p:nvSpPr>
        <p:spPr>
          <a:xfrm>
            <a:off x="8041750" y="2756392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AB9C1CF-EED8-633B-F33C-402E81524165}"/>
              </a:ext>
            </a:extLst>
          </p:cNvPr>
          <p:cNvSpPr/>
          <p:nvPr/>
        </p:nvSpPr>
        <p:spPr>
          <a:xfrm>
            <a:off x="7488000" y="2939662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0A88E7F-D4D6-E366-6C80-E6C9D99732D7}"/>
              </a:ext>
            </a:extLst>
          </p:cNvPr>
          <p:cNvSpPr/>
          <p:nvPr/>
        </p:nvSpPr>
        <p:spPr>
          <a:xfrm>
            <a:off x="8476860" y="3298369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rganigramme : Joindre 7">
            <a:extLst>
              <a:ext uri="{FF2B5EF4-FFF2-40B4-BE49-F238E27FC236}">
                <a16:creationId xmlns:a16="http://schemas.microsoft.com/office/drawing/2014/main" id="{89BEE301-6032-0191-28B0-02112B49AB84}"/>
              </a:ext>
            </a:extLst>
          </p:cNvPr>
          <p:cNvSpPr/>
          <p:nvPr/>
        </p:nvSpPr>
        <p:spPr>
          <a:xfrm>
            <a:off x="8585575" y="2877501"/>
            <a:ext cx="67748" cy="168950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Organigramme : Connecteur page suivante 43">
            <a:extLst>
              <a:ext uri="{FF2B5EF4-FFF2-40B4-BE49-F238E27FC236}">
                <a16:creationId xmlns:a16="http://schemas.microsoft.com/office/drawing/2014/main" id="{415868B3-00A7-AD7B-E80D-465698BE8442}"/>
              </a:ext>
            </a:extLst>
          </p:cNvPr>
          <p:cNvSpPr/>
          <p:nvPr/>
        </p:nvSpPr>
        <p:spPr>
          <a:xfrm>
            <a:off x="11469456" y="5797066"/>
            <a:ext cx="95898" cy="160972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54AAEE5-9CC2-6E9F-8AF4-B3E5F6B0CA1F}"/>
              </a:ext>
            </a:extLst>
          </p:cNvPr>
          <p:cNvSpPr/>
          <p:nvPr/>
        </p:nvSpPr>
        <p:spPr>
          <a:xfrm>
            <a:off x="11401875" y="6013830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Organigramme : Joindre 45">
            <a:extLst>
              <a:ext uri="{FF2B5EF4-FFF2-40B4-BE49-F238E27FC236}">
                <a16:creationId xmlns:a16="http://schemas.microsoft.com/office/drawing/2014/main" id="{239156FC-314A-C72B-46D9-69476E2C460D}"/>
              </a:ext>
            </a:extLst>
          </p:cNvPr>
          <p:cNvSpPr/>
          <p:nvPr/>
        </p:nvSpPr>
        <p:spPr>
          <a:xfrm>
            <a:off x="11483531" y="6448604"/>
            <a:ext cx="67748" cy="168950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ercle : creux 9">
            <a:extLst>
              <a:ext uri="{FF2B5EF4-FFF2-40B4-BE49-F238E27FC236}">
                <a16:creationId xmlns:a16="http://schemas.microsoft.com/office/drawing/2014/main" id="{9B5E6F8C-C7D7-0F05-B162-72BDCB2819F5}"/>
              </a:ext>
            </a:extLst>
          </p:cNvPr>
          <p:cNvSpPr/>
          <p:nvPr/>
        </p:nvSpPr>
        <p:spPr>
          <a:xfrm>
            <a:off x="7530873" y="2962300"/>
            <a:ext cx="145314" cy="123674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Cercle : creux 46">
            <a:extLst>
              <a:ext uri="{FF2B5EF4-FFF2-40B4-BE49-F238E27FC236}">
                <a16:creationId xmlns:a16="http://schemas.microsoft.com/office/drawing/2014/main" id="{D3353832-14C2-2B22-E27C-DA362EA57C0A}"/>
              </a:ext>
            </a:extLst>
          </p:cNvPr>
          <p:cNvSpPr/>
          <p:nvPr/>
        </p:nvSpPr>
        <p:spPr>
          <a:xfrm>
            <a:off x="11455385" y="6256499"/>
            <a:ext cx="145314" cy="123674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AC32E4-584C-63A4-5AC6-E3A457C6FD1A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4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4004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B - (Phase 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</a:t>
            </a:r>
            <a:r>
              <a:rPr lang="fr-FR" sz="1400" dirty="0" err="1">
                <a:latin typeface="Bahnschrift" panose="020B0502040204020203" pitchFamily="34" charset="0"/>
              </a:rPr>
              <a:t>smokes</a:t>
            </a:r>
            <a:r>
              <a:rPr lang="fr-FR" sz="1400" dirty="0">
                <a:latin typeface="Bahnschrift" panose="020B0502040204020203" pitchFamily="34" charset="0"/>
              </a:rPr>
              <a:t> = focus </a:t>
            </a:r>
            <a:r>
              <a:rPr lang="fr-FR" sz="1400" dirty="0" err="1">
                <a:latin typeface="Bahnschrift" panose="020B0502040204020203" pitchFamily="34" charset="0"/>
              </a:rPr>
              <a:t>only</a:t>
            </a:r>
            <a:r>
              <a:rPr lang="fr-FR" sz="1400" dirty="0">
                <a:latin typeface="Bahnschrift" panose="020B0502040204020203" pitchFamily="34" charset="0"/>
              </a:rPr>
              <a:t> on </a:t>
            </a:r>
            <a:r>
              <a:rPr lang="fr-FR" sz="1400" dirty="0" err="1">
                <a:latin typeface="Bahnschrift" panose="020B0502040204020203" pitchFamily="34" charset="0"/>
              </a:rPr>
              <a:t>left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side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Door</a:t>
            </a:r>
            <a:r>
              <a:rPr lang="fr-FR" sz="1400" dirty="0">
                <a:latin typeface="Bahnschrift" panose="020B0502040204020203" pitchFamily="34" charset="0"/>
              </a:rPr>
              <a:t> switch </a:t>
            </a:r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to </a:t>
            </a:r>
            <a:r>
              <a:rPr lang="fr-FR" sz="1400" dirty="0" err="1">
                <a:latin typeface="Bahnschrift" panose="020B0502040204020203" pitchFamily="34" charset="0"/>
              </a:rPr>
              <a:t>grab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with</a:t>
            </a:r>
            <a:r>
              <a:rPr lang="fr-FR" sz="1400" dirty="0">
                <a:latin typeface="Bahnschrift" panose="020B0502040204020203" pitchFamily="34" charset="0"/>
              </a:rPr>
              <a:t> a </a:t>
            </a:r>
            <a:r>
              <a:rPr lang="fr-FR" sz="1400" dirty="0" err="1">
                <a:latin typeface="Bahnschrift" panose="020B0502040204020203" pitchFamily="34" charset="0"/>
              </a:rPr>
              <a:t>Jett</a:t>
            </a:r>
            <a:r>
              <a:rPr lang="fr-FR" sz="1400" dirty="0">
                <a:latin typeface="Bahnschrift" panose="020B0502040204020203" pitchFamily="34" charset="0"/>
              </a:rPr>
              <a:t> / </a:t>
            </a:r>
            <a:r>
              <a:rPr lang="fr-FR" sz="1400" dirty="0" err="1">
                <a:latin typeface="Bahnschrift" panose="020B0502040204020203" pitchFamily="34" charset="0"/>
              </a:rPr>
              <a:t>Omen</a:t>
            </a:r>
            <a:r>
              <a:rPr lang="fr-FR" sz="1400" dirty="0">
                <a:latin typeface="Bahnschrift" panose="020B0502040204020203" pitchFamily="34" charset="0"/>
              </a:rPr>
              <a:t> / </a:t>
            </a:r>
            <a:r>
              <a:rPr lang="fr-FR" sz="1400" dirty="0" err="1">
                <a:latin typeface="Bahnschrift" panose="020B0502040204020203" pitchFamily="34" charset="0"/>
              </a:rPr>
              <a:t>Raze</a:t>
            </a:r>
            <a:r>
              <a:rPr lang="fr-FR" sz="1400" dirty="0">
                <a:latin typeface="Bahnschrift" panose="020B0502040204020203" pitchFamily="34" charset="0"/>
              </a:rPr>
              <a:t> [Dash]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Market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Imperative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smoke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Can check Pizza or </a:t>
            </a:r>
            <a:r>
              <a:rPr lang="fr-FR" sz="1400" dirty="0" err="1">
                <a:latin typeface="Bahnschrift" panose="020B0502040204020203" pitchFamily="34" charset="0"/>
              </a:rPr>
              <a:t>Market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with</a:t>
            </a:r>
            <a:r>
              <a:rPr lang="fr-FR" sz="1400" dirty="0">
                <a:latin typeface="Bahnschrift" panose="020B0502040204020203" pitchFamily="34" charset="0"/>
              </a:rPr>
              <a:t> utility 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7665948" y="3045203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8592390" y="3126742"/>
            <a:ext cx="0" cy="256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Flash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Attack </a:t>
            </a:r>
            <a:r>
              <a:rPr lang="fr-FR" sz="1400" dirty="0" err="1">
                <a:latin typeface="Bahnschrift" panose="020B0502040204020203" pitchFamily="34" charset="0"/>
              </a:rPr>
              <a:t>target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296191" y="5667418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8DBC7094-C93B-C03A-B72B-296F8F2966CA}"/>
              </a:ext>
            </a:extLst>
          </p:cNvPr>
          <p:cNvSpPr/>
          <p:nvPr/>
        </p:nvSpPr>
        <p:spPr>
          <a:xfrm>
            <a:off x="7291457" y="2963830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FAB5886-94CF-F262-5C9D-2EEFC645F3F0}"/>
              </a:ext>
            </a:extLst>
          </p:cNvPr>
          <p:cNvSpPr/>
          <p:nvPr/>
        </p:nvSpPr>
        <p:spPr>
          <a:xfrm>
            <a:off x="7550418" y="1978874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37C6AF5-E322-5167-13F0-3514E1197AE7}"/>
              </a:ext>
            </a:extLst>
          </p:cNvPr>
          <p:cNvSpPr/>
          <p:nvPr/>
        </p:nvSpPr>
        <p:spPr>
          <a:xfrm>
            <a:off x="7853050" y="2485120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BC4B978-D81C-2BBF-713A-9CE97C592DF9}"/>
              </a:ext>
            </a:extLst>
          </p:cNvPr>
          <p:cNvSpPr/>
          <p:nvPr/>
        </p:nvSpPr>
        <p:spPr>
          <a:xfrm>
            <a:off x="8503365" y="2296198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C3B047D-9C05-B4AE-655D-9B5FBF787B9A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6705055" y="1776882"/>
            <a:ext cx="879201" cy="226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DBD37E6-5FDE-B102-493F-0AD33741B3F7}"/>
              </a:ext>
            </a:extLst>
          </p:cNvPr>
          <p:cNvCxnSpPr>
            <a:cxnSpLocks/>
            <a:stCxn id="12" idx="2"/>
            <a:endCxn id="31" idx="1"/>
          </p:cNvCxnSpPr>
          <p:nvPr/>
        </p:nvCxnSpPr>
        <p:spPr>
          <a:xfrm>
            <a:off x="6684101" y="1770077"/>
            <a:ext cx="1202787" cy="7397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58F08-DD0B-F0EA-762D-818529DDC3A3}"/>
              </a:ext>
            </a:extLst>
          </p:cNvPr>
          <p:cNvSpPr/>
          <p:nvPr/>
        </p:nvSpPr>
        <p:spPr>
          <a:xfrm>
            <a:off x="6009143" y="1561280"/>
            <a:ext cx="1349916" cy="2087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Main push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18597F-6C33-D13C-C0E7-28D599BB9BFF}"/>
              </a:ext>
            </a:extLst>
          </p:cNvPr>
          <p:cNvSpPr/>
          <p:nvPr/>
        </p:nvSpPr>
        <p:spPr>
          <a:xfrm>
            <a:off x="7106520" y="1114117"/>
            <a:ext cx="1349916" cy="2087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Mid</a:t>
            </a:r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push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2CD1096-D479-A343-F220-4A24F4A9341C}"/>
              </a:ext>
            </a:extLst>
          </p:cNvPr>
          <p:cNvCxnSpPr>
            <a:cxnSpLocks/>
            <a:stCxn id="42" idx="2"/>
            <a:endCxn id="32" idx="1"/>
          </p:cNvCxnSpPr>
          <p:nvPr/>
        </p:nvCxnSpPr>
        <p:spPr>
          <a:xfrm>
            <a:off x="7781478" y="1322914"/>
            <a:ext cx="755725" cy="9980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6BB325B4-4026-F627-E0A8-B782E917D09D}"/>
              </a:ext>
            </a:extLst>
          </p:cNvPr>
          <p:cNvSpPr/>
          <p:nvPr/>
        </p:nvSpPr>
        <p:spPr>
          <a:xfrm>
            <a:off x="11353554" y="5779873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Étoile : 5 branches 47">
            <a:extLst>
              <a:ext uri="{FF2B5EF4-FFF2-40B4-BE49-F238E27FC236}">
                <a16:creationId xmlns:a16="http://schemas.microsoft.com/office/drawing/2014/main" id="{F39D5317-A002-5D9A-FF15-4F3686C1F002}"/>
              </a:ext>
            </a:extLst>
          </p:cNvPr>
          <p:cNvSpPr/>
          <p:nvPr/>
        </p:nvSpPr>
        <p:spPr>
          <a:xfrm>
            <a:off x="11428473" y="6035057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Jonction de sommaire 25">
            <a:extLst>
              <a:ext uri="{FF2B5EF4-FFF2-40B4-BE49-F238E27FC236}">
                <a16:creationId xmlns:a16="http://schemas.microsoft.com/office/drawing/2014/main" id="{0904BEA7-5534-C572-5FB3-DE4D7ACA7C48}"/>
              </a:ext>
            </a:extLst>
          </p:cNvPr>
          <p:cNvSpPr/>
          <p:nvPr/>
        </p:nvSpPr>
        <p:spPr>
          <a:xfrm>
            <a:off x="7238487" y="2465148"/>
            <a:ext cx="135204" cy="16895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Organigramme : Jonction de sommaire 50">
            <a:extLst>
              <a:ext uri="{FF2B5EF4-FFF2-40B4-BE49-F238E27FC236}">
                <a16:creationId xmlns:a16="http://schemas.microsoft.com/office/drawing/2014/main" id="{647D6BE6-DAA1-814E-BC1C-A588110E282C}"/>
              </a:ext>
            </a:extLst>
          </p:cNvPr>
          <p:cNvSpPr/>
          <p:nvPr/>
        </p:nvSpPr>
        <p:spPr>
          <a:xfrm>
            <a:off x="11440402" y="6253748"/>
            <a:ext cx="135204" cy="16895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692EB4-99F0-B0AF-D558-47F2BC3619A2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1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4004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B - (Phase 3)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3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3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r>
              <a:rPr lang="fr-FR" sz="1400" dirty="0">
                <a:latin typeface="Bahnschrift" panose="020B0502040204020203" pitchFamily="34" charset="0"/>
              </a:rPr>
              <a:t> for </a:t>
            </a:r>
            <a:r>
              <a:rPr lang="fr-FR" sz="1400" dirty="0" err="1">
                <a:latin typeface="VALORANT" pitchFamily="2" charset="0"/>
              </a:rPr>
              <a:t>Left</a:t>
            </a:r>
            <a:r>
              <a:rPr lang="fr-FR" sz="1400" dirty="0">
                <a:latin typeface="VALORANT" pitchFamily="2" charset="0"/>
              </a:rPr>
              <a:t> Main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r>
              <a:rPr lang="fr-FR" sz="1400" dirty="0">
                <a:latin typeface="Bahnschrift" panose="020B0502040204020203" pitchFamily="34" charset="0"/>
              </a:rPr>
              <a:t> for </a:t>
            </a:r>
            <a:r>
              <a:rPr lang="fr-FR" sz="1400" dirty="0">
                <a:latin typeface="VALORANT" pitchFamily="2" charset="0"/>
              </a:rPr>
              <a:t>Agressive Main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push by </a:t>
            </a:r>
            <a:r>
              <a:rPr lang="fr-FR" sz="1400" dirty="0" err="1">
                <a:latin typeface="Bahnschrift" panose="020B0502040204020203" pitchFamily="34" charset="0"/>
              </a:rPr>
              <a:t>numerous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players</a:t>
            </a:r>
            <a:r>
              <a:rPr lang="fr-FR" sz="1400" dirty="0">
                <a:latin typeface="Bahnschrift" panose="020B0502040204020203" pitchFamily="34" charset="0"/>
              </a:rPr>
              <a:t> (Long and large corridor to </a:t>
            </a:r>
            <a:r>
              <a:rPr lang="fr-FR" sz="1400" dirty="0" err="1">
                <a:latin typeface="Bahnschrift" panose="020B0502040204020203" pitchFamily="34" charset="0"/>
              </a:rPr>
              <a:t>peak</a:t>
            </a:r>
            <a:r>
              <a:rPr lang="fr-FR" sz="1400" dirty="0">
                <a:latin typeface="Bahnschrift" panose="020B0502040204020203" pitchFamily="34" charset="0"/>
              </a:rPr>
              <a:t>)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Market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4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Hard to </a:t>
            </a:r>
            <a:r>
              <a:rPr lang="fr-FR" sz="1400" dirty="0" err="1">
                <a:latin typeface="Bahnschrift" panose="020B0502040204020203" pitchFamily="34" charset="0"/>
              </a:rPr>
              <a:t>peak</a:t>
            </a:r>
            <a:r>
              <a:rPr lang="fr-FR" sz="1400" dirty="0">
                <a:latin typeface="Bahnschrift" panose="020B0502040204020203" pitchFamily="34" charset="0"/>
              </a:rPr>
              <a:t>, </a:t>
            </a:r>
            <a:r>
              <a:rPr lang="fr-FR" sz="1400" dirty="0" err="1">
                <a:latin typeface="Bahnschrift" panose="020B0502040204020203" pitchFamily="34" charset="0"/>
              </a:rPr>
              <a:t>too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much</a:t>
            </a:r>
            <a:r>
              <a:rPr lang="fr-FR" sz="1400" dirty="0">
                <a:latin typeface="Bahnschrift" panose="020B0502040204020203" pitchFamily="34" charset="0"/>
              </a:rPr>
              <a:t> angles to </a:t>
            </a:r>
            <a:r>
              <a:rPr lang="fr-FR" sz="1400" dirty="0" err="1">
                <a:latin typeface="Bahnschrift" panose="020B0502040204020203" pitchFamily="34" charset="0"/>
              </a:rPr>
              <a:t>hold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sz="1400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Flank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clonflict</a:t>
            </a:r>
            <a:r>
              <a:rPr lang="fr-FR" sz="1400" dirty="0">
                <a:latin typeface="Bahnschrift" panose="020B0502040204020203" pitchFamily="34" charset="0"/>
              </a:rPr>
              <a:t> line</a:t>
            </a:r>
          </a:p>
          <a:p>
            <a:r>
              <a:rPr lang="fr-FR" sz="1400" b="1" dirty="0">
                <a:latin typeface="Bahnschrift" panose="020B0502040204020203" pitchFamily="34" charset="0"/>
              </a:rPr>
              <a:t>High </a:t>
            </a:r>
            <a:r>
              <a:rPr lang="fr-FR" sz="1400" b="1" dirty="0" err="1">
                <a:latin typeface="Bahnschrift" panose="020B0502040204020203" pitchFamily="34" charset="0"/>
              </a:rPr>
              <a:t>risk</a:t>
            </a:r>
            <a:r>
              <a:rPr lang="fr-FR" sz="1400" b="1" dirty="0">
                <a:latin typeface="Bahnschrift" panose="020B0502040204020203" pitchFamily="34" charset="0"/>
              </a:rPr>
              <a:t> </a:t>
            </a:r>
            <a:r>
              <a:rPr lang="fr-FR" sz="1400" dirty="0">
                <a:latin typeface="Bahnschrift" panose="020B0502040204020203" pitchFamily="34" charset="0"/>
              </a:rPr>
              <a:t>(Peak </a:t>
            </a:r>
            <a:r>
              <a:rPr lang="fr-FR" sz="1400" dirty="0" err="1">
                <a:latin typeface="Bahnschrift" panose="020B0502040204020203" pitchFamily="34" charset="0"/>
              </a:rPr>
              <a:t>with</a:t>
            </a:r>
            <a:r>
              <a:rPr lang="fr-FR" sz="1400" dirty="0">
                <a:latin typeface="Bahnschrift" panose="020B0502040204020203" pitchFamily="34" charset="0"/>
              </a:rPr>
              <a:t> 2 open spot)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but </a:t>
            </a:r>
            <a:r>
              <a:rPr lang="fr-FR" sz="1400" b="1" dirty="0">
                <a:latin typeface="Bahnschrift" panose="020B0502040204020203" pitchFamily="34" charset="0"/>
              </a:rPr>
              <a:t>high </a:t>
            </a:r>
            <a:r>
              <a:rPr lang="fr-FR" sz="1400" b="1" dirty="0" err="1">
                <a:latin typeface="Bahnschrift" panose="020B0502040204020203" pitchFamily="34" charset="0"/>
              </a:rPr>
              <a:t>reward</a:t>
            </a:r>
            <a:r>
              <a:rPr lang="fr-FR" sz="1400" b="1" dirty="0">
                <a:latin typeface="Bahnschrift" panose="020B0502040204020203" pitchFamily="34" charset="0"/>
              </a:rPr>
              <a:t> </a:t>
            </a:r>
            <a:r>
              <a:rPr lang="fr-FR" sz="1400" dirty="0">
                <a:latin typeface="Bahnschrift" panose="020B0502040204020203" pitchFamily="34" charset="0"/>
              </a:rPr>
              <a:t>(Direct </a:t>
            </a:r>
            <a:r>
              <a:rPr lang="fr-FR" sz="1400" dirty="0" err="1">
                <a:latin typeface="Bahnschrift" panose="020B0502040204020203" pitchFamily="34" charset="0"/>
              </a:rPr>
              <a:t>view</a:t>
            </a:r>
            <a:r>
              <a:rPr lang="fr-FR" sz="1400" dirty="0">
                <a:latin typeface="Bahnschrift" panose="020B0502040204020203" pitchFamily="34" charset="0"/>
              </a:rPr>
              <a:t> on a lot of </a:t>
            </a:r>
            <a:r>
              <a:rPr lang="fr-FR" sz="1400" dirty="0" err="1">
                <a:latin typeface="Bahnschrift" panose="020B0502040204020203" pitchFamily="34" charset="0"/>
              </a:rPr>
              <a:t>space</a:t>
            </a:r>
            <a:r>
              <a:rPr lang="fr-FR" sz="1400" dirty="0">
                <a:latin typeface="Bahnschrift" panose="020B0502040204020203" pitchFamily="34" charset="0"/>
              </a:rPr>
              <a:t>) </a:t>
            </a:r>
          </a:p>
          <a:p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H="1">
            <a:off x="7088697" y="2911685"/>
            <a:ext cx="2936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8642724" y="2141076"/>
            <a:ext cx="91701" cy="233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line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Stack position</a:t>
            </a: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09069" y="5882862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A9531E4-DFBB-DC5E-8373-4B5E4BBABA7B}"/>
              </a:ext>
            </a:extLst>
          </p:cNvPr>
          <p:cNvSpPr/>
          <p:nvPr/>
        </p:nvSpPr>
        <p:spPr>
          <a:xfrm rot="1669869">
            <a:off x="6449565" y="2745868"/>
            <a:ext cx="496036" cy="53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60E6DE-5079-55DB-110F-8D238A4CE229}"/>
              </a:ext>
            </a:extLst>
          </p:cNvPr>
          <p:cNvSpPr/>
          <p:nvPr/>
        </p:nvSpPr>
        <p:spPr>
          <a:xfrm flipV="1">
            <a:off x="11241248" y="5646188"/>
            <a:ext cx="356244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6FEB9C1-F836-2AED-12E3-44CC53F78FC4}"/>
              </a:ext>
            </a:extLst>
          </p:cNvPr>
          <p:cNvCxnSpPr>
            <a:cxnSpLocks/>
          </p:cNvCxnSpPr>
          <p:nvPr/>
        </p:nvCxnSpPr>
        <p:spPr>
          <a:xfrm flipH="1">
            <a:off x="8229600" y="2547937"/>
            <a:ext cx="2551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BD88FC9-D9C9-2BD6-6314-544126CF53DC}"/>
              </a:ext>
            </a:extLst>
          </p:cNvPr>
          <p:cNvCxnSpPr>
            <a:cxnSpLocks/>
          </p:cNvCxnSpPr>
          <p:nvPr/>
        </p:nvCxnSpPr>
        <p:spPr>
          <a:xfrm flipV="1">
            <a:off x="7534485" y="2312392"/>
            <a:ext cx="0" cy="258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E9796D0-9A81-050D-44F5-9CA997998BD9}"/>
              </a:ext>
            </a:extLst>
          </p:cNvPr>
          <p:cNvSpPr/>
          <p:nvPr/>
        </p:nvSpPr>
        <p:spPr>
          <a:xfrm rot="3095590">
            <a:off x="6309259" y="2590677"/>
            <a:ext cx="763409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FCF9D9-00CB-F751-61F8-AB6D88A5E39E}"/>
              </a:ext>
            </a:extLst>
          </p:cNvPr>
          <p:cNvSpPr/>
          <p:nvPr/>
        </p:nvSpPr>
        <p:spPr>
          <a:xfrm rot="6784515">
            <a:off x="6595848" y="2507249"/>
            <a:ext cx="843011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5C8335-4234-FAFA-2DE1-60332B78EEAD}"/>
              </a:ext>
            </a:extLst>
          </p:cNvPr>
          <p:cNvSpPr/>
          <p:nvPr/>
        </p:nvSpPr>
        <p:spPr>
          <a:xfrm rot="8216530" flipV="1">
            <a:off x="7344325" y="1978052"/>
            <a:ext cx="603051" cy="466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29FDE8-7C53-177E-B36D-7DCF877BFEAE}"/>
              </a:ext>
            </a:extLst>
          </p:cNvPr>
          <p:cNvSpPr/>
          <p:nvPr/>
        </p:nvSpPr>
        <p:spPr>
          <a:xfrm rot="8216530">
            <a:off x="8934107" y="1892944"/>
            <a:ext cx="353387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A6D2FB-ED37-3C65-F23C-E1606DD14791}"/>
              </a:ext>
            </a:extLst>
          </p:cNvPr>
          <p:cNvSpPr/>
          <p:nvPr/>
        </p:nvSpPr>
        <p:spPr>
          <a:xfrm rot="12908891">
            <a:off x="7331221" y="2351329"/>
            <a:ext cx="70477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0C81142-8F10-D9BB-63AD-50BA157D1DDD}"/>
              </a:ext>
            </a:extLst>
          </p:cNvPr>
          <p:cNvSpPr/>
          <p:nvPr/>
        </p:nvSpPr>
        <p:spPr>
          <a:xfrm rot="10065638">
            <a:off x="6413184" y="2167469"/>
            <a:ext cx="825993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Fusion 14">
            <a:extLst>
              <a:ext uri="{FF2B5EF4-FFF2-40B4-BE49-F238E27FC236}">
                <a16:creationId xmlns:a16="http://schemas.microsoft.com/office/drawing/2014/main" id="{20CAA0D0-6328-A13D-0873-B90DB566F56D}"/>
              </a:ext>
            </a:extLst>
          </p:cNvPr>
          <p:cNvSpPr/>
          <p:nvPr/>
        </p:nvSpPr>
        <p:spPr>
          <a:xfrm>
            <a:off x="6722020" y="2884450"/>
            <a:ext cx="104161" cy="99963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rganigramme : Fusion 47">
            <a:extLst>
              <a:ext uri="{FF2B5EF4-FFF2-40B4-BE49-F238E27FC236}">
                <a16:creationId xmlns:a16="http://schemas.microsoft.com/office/drawing/2014/main" id="{201A91EC-65FE-56CE-514D-E39507745139}"/>
              </a:ext>
            </a:extLst>
          </p:cNvPr>
          <p:cNvSpPr/>
          <p:nvPr/>
        </p:nvSpPr>
        <p:spPr>
          <a:xfrm>
            <a:off x="11419370" y="6098687"/>
            <a:ext cx="104161" cy="99963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rganigramme : Fusion 48">
            <a:extLst>
              <a:ext uri="{FF2B5EF4-FFF2-40B4-BE49-F238E27FC236}">
                <a16:creationId xmlns:a16="http://schemas.microsoft.com/office/drawing/2014/main" id="{4D29FC92-77BC-EF19-E694-2773037D552D}"/>
              </a:ext>
            </a:extLst>
          </p:cNvPr>
          <p:cNvSpPr/>
          <p:nvPr/>
        </p:nvSpPr>
        <p:spPr>
          <a:xfrm>
            <a:off x="2274008" y="3934472"/>
            <a:ext cx="104161" cy="99963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ouble flèche horizontale 15">
            <a:extLst>
              <a:ext uri="{FF2B5EF4-FFF2-40B4-BE49-F238E27FC236}">
                <a16:creationId xmlns:a16="http://schemas.microsoft.com/office/drawing/2014/main" id="{4750B67D-1EA0-428C-415B-4D5467DD8C3C}"/>
              </a:ext>
            </a:extLst>
          </p:cNvPr>
          <p:cNvSpPr/>
          <p:nvPr/>
        </p:nvSpPr>
        <p:spPr>
          <a:xfrm>
            <a:off x="8673299" y="1889343"/>
            <a:ext cx="289423" cy="45719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ouble flèche horizontale 49">
            <a:extLst>
              <a:ext uri="{FF2B5EF4-FFF2-40B4-BE49-F238E27FC236}">
                <a16:creationId xmlns:a16="http://schemas.microsoft.com/office/drawing/2014/main" id="{FD378B0A-F932-7777-50DA-51C7C7F0CA96}"/>
              </a:ext>
            </a:extLst>
          </p:cNvPr>
          <p:cNvSpPr/>
          <p:nvPr/>
        </p:nvSpPr>
        <p:spPr>
          <a:xfrm>
            <a:off x="3137963" y="5749262"/>
            <a:ext cx="289423" cy="45719"/>
          </a:xfrm>
          <a:prstGeom prst="left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CB41F3E-8182-CEE7-C892-DED2DEF13927}"/>
              </a:ext>
            </a:extLst>
          </p:cNvPr>
          <p:cNvSpPr/>
          <p:nvPr/>
        </p:nvSpPr>
        <p:spPr>
          <a:xfrm rot="13837913">
            <a:off x="7410533" y="2282105"/>
            <a:ext cx="729453" cy="605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FBA3B8-9DED-2B76-241D-C98E566F5101}"/>
              </a:ext>
            </a:extLst>
          </p:cNvPr>
          <p:cNvSpPr/>
          <p:nvPr/>
        </p:nvSpPr>
        <p:spPr>
          <a:xfrm rot="8535524">
            <a:off x="7351856" y="2742129"/>
            <a:ext cx="729453" cy="605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94D459-47D0-F418-EA41-E27E35D6F3D8}"/>
              </a:ext>
            </a:extLst>
          </p:cNvPr>
          <p:cNvSpPr/>
          <p:nvPr/>
        </p:nvSpPr>
        <p:spPr>
          <a:xfrm rot="16200000">
            <a:off x="7819577" y="2437789"/>
            <a:ext cx="273522" cy="461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F4CBA5D-6C85-FF7E-C729-380204712D7F}"/>
              </a:ext>
            </a:extLst>
          </p:cNvPr>
          <p:cNvSpPr/>
          <p:nvPr/>
        </p:nvSpPr>
        <p:spPr>
          <a:xfrm rot="10800000">
            <a:off x="8838429" y="2212700"/>
            <a:ext cx="272371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316F9A7-B628-8835-C993-5009B37DB41D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7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DEFENSE B - (Phase 3)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3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close range trap position </a:t>
            </a:r>
            <a:r>
              <a:rPr lang="fr-FR" sz="1400" dirty="0" err="1">
                <a:latin typeface="Bahnschrift" panose="020B0502040204020203" pitchFamily="34" charset="0"/>
              </a:rPr>
              <a:t>backsite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main trap position – </a:t>
            </a:r>
            <a:r>
              <a:rPr lang="fr-FR" sz="1400" dirty="0" err="1">
                <a:latin typeface="Bahnschrift" panose="020B0502040204020203" pitchFamily="34" charset="0"/>
              </a:rPr>
              <a:t>Wallbang</a:t>
            </a:r>
            <a:r>
              <a:rPr lang="fr-FR" sz="1400" dirty="0">
                <a:latin typeface="Bahnschrift" panose="020B0502040204020203" pitchFamily="34" charset="0"/>
              </a:rPr>
              <a:t> spot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Market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If no one pushing </a:t>
            </a:r>
            <a:r>
              <a:rPr lang="fr-FR" sz="1400" dirty="0">
                <a:latin typeface="VALORANT" pitchFamily="2" charset="0"/>
              </a:rPr>
              <a:t>Main</a:t>
            </a:r>
            <a:r>
              <a:rPr lang="fr-FR" sz="1400" dirty="0">
                <a:latin typeface="Bahnschrift" panose="020B0502040204020203" pitchFamily="34" charset="0"/>
              </a:rPr>
              <a:t>,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door</a:t>
            </a:r>
            <a:r>
              <a:rPr lang="fr-FR" sz="1400" dirty="0">
                <a:latin typeface="Bahnschrift" panose="020B0502040204020203" pitchFamily="34" charset="0"/>
              </a:rPr>
              <a:t> switch </a:t>
            </a:r>
            <a:r>
              <a:rPr lang="fr-FR" sz="1400" dirty="0" err="1">
                <a:latin typeface="Bahnschrift" panose="020B0502040204020203" pitchFamily="34" charset="0"/>
              </a:rPr>
              <a:t>is</a:t>
            </a:r>
            <a:r>
              <a:rPr lang="fr-FR" sz="1400" dirty="0">
                <a:latin typeface="Bahnschrift" panose="020B0502040204020203" pitchFamily="34" charset="0"/>
              </a:rPr>
              <a:t> a </a:t>
            </a:r>
            <a:r>
              <a:rPr lang="fr-FR" sz="1400" dirty="0" err="1">
                <a:latin typeface="Bahnschrift" panose="020B0502040204020203" pitchFamily="34" charset="0"/>
              </a:rPr>
              <a:t>priority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target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smoke</a:t>
            </a:r>
            <a:r>
              <a:rPr lang="fr-FR" sz="1400" dirty="0">
                <a:latin typeface="Bahnschrift" panose="020B0502040204020203" pitchFamily="34" charset="0"/>
              </a:rPr>
              <a:t> + molotov </a:t>
            </a:r>
            <a:r>
              <a:rPr lang="fr-FR" sz="1400" dirty="0" err="1">
                <a:latin typeface="VALORANT" pitchFamily="2" charset="0"/>
              </a:rPr>
              <a:t>Market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gives</a:t>
            </a:r>
            <a:r>
              <a:rPr lang="fr-FR" sz="1400" dirty="0">
                <a:latin typeface="Bahnschrift" panose="020B0502040204020203" pitchFamily="34" charset="0"/>
              </a:rPr>
              <a:t> control back of the site to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VALORANT" pitchFamily="2" charset="0"/>
              </a:rPr>
              <a:t>- </a:t>
            </a:r>
            <a:r>
              <a:rPr lang="fr-FR" sz="1400" dirty="0" err="1">
                <a:latin typeface="VALORANT" pitchFamily="2" charset="0"/>
              </a:rPr>
              <a:t>Flank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1 trap position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315437"/>
            <a:ext cx="1807625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906975" y="5295732"/>
            <a:ext cx="1799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" panose="020B0502040204020203" pitchFamily="34" charset="0"/>
              </a:rPr>
              <a:t>Trap position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defense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Molotov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Slow utility	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Wallbang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07611" y="5451266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rganigramme : Connecteur page suivante 24">
            <a:extLst>
              <a:ext uri="{FF2B5EF4-FFF2-40B4-BE49-F238E27FC236}">
                <a16:creationId xmlns:a16="http://schemas.microsoft.com/office/drawing/2014/main" id="{0E2CF4B7-E119-CA6F-C725-4848DC9D0D4B}"/>
              </a:ext>
            </a:extLst>
          </p:cNvPr>
          <p:cNvSpPr/>
          <p:nvPr/>
        </p:nvSpPr>
        <p:spPr>
          <a:xfrm>
            <a:off x="6279133" y="2187287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page suivante 25">
            <a:extLst>
              <a:ext uri="{FF2B5EF4-FFF2-40B4-BE49-F238E27FC236}">
                <a16:creationId xmlns:a16="http://schemas.microsoft.com/office/drawing/2014/main" id="{2C6E702A-ADB7-46E4-7D55-00DD3DA160F2}"/>
              </a:ext>
            </a:extLst>
          </p:cNvPr>
          <p:cNvSpPr/>
          <p:nvPr/>
        </p:nvSpPr>
        <p:spPr>
          <a:xfrm>
            <a:off x="6279134" y="2649848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AB9C1CF-EED8-633B-F33C-402E81524165}"/>
              </a:ext>
            </a:extLst>
          </p:cNvPr>
          <p:cNvSpPr/>
          <p:nvPr/>
        </p:nvSpPr>
        <p:spPr>
          <a:xfrm>
            <a:off x="7235504" y="2091347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0A88E7F-D4D6-E366-6C80-E6C9D99732D7}"/>
              </a:ext>
            </a:extLst>
          </p:cNvPr>
          <p:cNvSpPr/>
          <p:nvPr/>
        </p:nvSpPr>
        <p:spPr>
          <a:xfrm>
            <a:off x="6943040" y="2854431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rganigramme : Joindre 7">
            <a:extLst>
              <a:ext uri="{FF2B5EF4-FFF2-40B4-BE49-F238E27FC236}">
                <a16:creationId xmlns:a16="http://schemas.microsoft.com/office/drawing/2014/main" id="{89BEE301-6032-0191-28B0-02112B49AB84}"/>
              </a:ext>
            </a:extLst>
          </p:cNvPr>
          <p:cNvSpPr/>
          <p:nvPr/>
        </p:nvSpPr>
        <p:spPr>
          <a:xfrm>
            <a:off x="8527815" y="2529310"/>
            <a:ext cx="67748" cy="168950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Organigramme : Connecteur page suivante 43">
            <a:extLst>
              <a:ext uri="{FF2B5EF4-FFF2-40B4-BE49-F238E27FC236}">
                <a16:creationId xmlns:a16="http://schemas.microsoft.com/office/drawing/2014/main" id="{415868B3-00A7-AD7B-E80D-465698BE8442}"/>
              </a:ext>
            </a:extLst>
          </p:cNvPr>
          <p:cNvSpPr/>
          <p:nvPr/>
        </p:nvSpPr>
        <p:spPr>
          <a:xfrm>
            <a:off x="11443603" y="5609447"/>
            <a:ext cx="95898" cy="160972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54AAEE5-9CC2-6E9F-8AF4-B3E5F6B0CA1F}"/>
              </a:ext>
            </a:extLst>
          </p:cNvPr>
          <p:cNvSpPr/>
          <p:nvPr/>
        </p:nvSpPr>
        <p:spPr>
          <a:xfrm>
            <a:off x="11364974" y="5807113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Organigramme : Joindre 45">
            <a:extLst>
              <a:ext uri="{FF2B5EF4-FFF2-40B4-BE49-F238E27FC236}">
                <a16:creationId xmlns:a16="http://schemas.microsoft.com/office/drawing/2014/main" id="{239156FC-314A-C72B-46D9-69476E2C460D}"/>
              </a:ext>
            </a:extLst>
          </p:cNvPr>
          <p:cNvSpPr/>
          <p:nvPr/>
        </p:nvSpPr>
        <p:spPr>
          <a:xfrm>
            <a:off x="11457678" y="6244305"/>
            <a:ext cx="67748" cy="168950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Cercle : creux 46">
            <a:extLst>
              <a:ext uri="{FF2B5EF4-FFF2-40B4-BE49-F238E27FC236}">
                <a16:creationId xmlns:a16="http://schemas.microsoft.com/office/drawing/2014/main" id="{D3353832-14C2-2B22-E27C-DA362EA57C0A}"/>
              </a:ext>
            </a:extLst>
          </p:cNvPr>
          <p:cNvSpPr/>
          <p:nvPr/>
        </p:nvSpPr>
        <p:spPr>
          <a:xfrm>
            <a:off x="11418895" y="6022171"/>
            <a:ext cx="145314" cy="123674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717834E-F8BF-A297-2378-FBFB6F770823}"/>
              </a:ext>
            </a:extLst>
          </p:cNvPr>
          <p:cNvCxnSpPr>
            <a:cxnSpLocks/>
          </p:cNvCxnSpPr>
          <p:nvPr/>
        </p:nvCxnSpPr>
        <p:spPr>
          <a:xfrm flipH="1">
            <a:off x="7088697" y="2911685"/>
            <a:ext cx="2936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02EA121-981D-728B-6D61-A6C866F89A9B}"/>
              </a:ext>
            </a:extLst>
          </p:cNvPr>
          <p:cNvCxnSpPr>
            <a:cxnSpLocks/>
          </p:cNvCxnSpPr>
          <p:nvPr/>
        </p:nvCxnSpPr>
        <p:spPr>
          <a:xfrm flipV="1">
            <a:off x="8642724" y="2141076"/>
            <a:ext cx="91701" cy="233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64E2915-7397-7B03-368E-F6D4E833483C}"/>
              </a:ext>
            </a:extLst>
          </p:cNvPr>
          <p:cNvCxnSpPr>
            <a:cxnSpLocks/>
          </p:cNvCxnSpPr>
          <p:nvPr/>
        </p:nvCxnSpPr>
        <p:spPr>
          <a:xfrm flipH="1">
            <a:off x="8229600" y="2547937"/>
            <a:ext cx="2551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9F5C046-DC82-64C2-54F2-42F03E077070}"/>
              </a:ext>
            </a:extLst>
          </p:cNvPr>
          <p:cNvCxnSpPr>
            <a:cxnSpLocks/>
          </p:cNvCxnSpPr>
          <p:nvPr/>
        </p:nvCxnSpPr>
        <p:spPr>
          <a:xfrm flipV="1">
            <a:off x="7534485" y="2312392"/>
            <a:ext cx="0" cy="258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Organigramme : Connecteur page suivante 29">
            <a:extLst>
              <a:ext uri="{FF2B5EF4-FFF2-40B4-BE49-F238E27FC236}">
                <a16:creationId xmlns:a16="http://schemas.microsoft.com/office/drawing/2014/main" id="{F94F5A61-4129-F6B4-B820-273863185D05}"/>
              </a:ext>
            </a:extLst>
          </p:cNvPr>
          <p:cNvSpPr/>
          <p:nvPr/>
        </p:nvSpPr>
        <p:spPr>
          <a:xfrm>
            <a:off x="7088697" y="2701951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page suivante 32">
            <a:extLst>
              <a:ext uri="{FF2B5EF4-FFF2-40B4-BE49-F238E27FC236}">
                <a16:creationId xmlns:a16="http://schemas.microsoft.com/office/drawing/2014/main" id="{4207008F-36E4-E559-301D-5E8A3E854420}"/>
              </a:ext>
            </a:extLst>
          </p:cNvPr>
          <p:cNvSpPr/>
          <p:nvPr/>
        </p:nvSpPr>
        <p:spPr>
          <a:xfrm>
            <a:off x="9050603" y="2159592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Jonction de sommaire 33">
            <a:extLst>
              <a:ext uri="{FF2B5EF4-FFF2-40B4-BE49-F238E27FC236}">
                <a16:creationId xmlns:a16="http://schemas.microsoft.com/office/drawing/2014/main" id="{18A3818A-3C84-6C6E-3D3B-4B08C56240A5}"/>
              </a:ext>
            </a:extLst>
          </p:cNvPr>
          <p:cNvSpPr/>
          <p:nvPr/>
        </p:nvSpPr>
        <p:spPr>
          <a:xfrm>
            <a:off x="7238487" y="2465148"/>
            <a:ext cx="135204" cy="168950"/>
          </a:xfrm>
          <a:prstGeom prst="flowChartSummingJunc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4810617-25F4-B47C-4BAB-9EE775FF67E4}"/>
              </a:ext>
            </a:extLst>
          </p:cNvPr>
          <p:cNvSpPr/>
          <p:nvPr/>
        </p:nvSpPr>
        <p:spPr>
          <a:xfrm>
            <a:off x="7857545" y="2486735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ercle : creux 35">
            <a:extLst>
              <a:ext uri="{FF2B5EF4-FFF2-40B4-BE49-F238E27FC236}">
                <a16:creationId xmlns:a16="http://schemas.microsoft.com/office/drawing/2014/main" id="{D585AF53-B19C-DF7E-6E6A-61298FA448DB}"/>
              </a:ext>
            </a:extLst>
          </p:cNvPr>
          <p:cNvSpPr/>
          <p:nvPr/>
        </p:nvSpPr>
        <p:spPr>
          <a:xfrm>
            <a:off x="7900418" y="2509373"/>
            <a:ext cx="145314" cy="123674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F37185A3-F793-5C70-1590-F42D6B5AE647}"/>
              </a:ext>
            </a:extLst>
          </p:cNvPr>
          <p:cNvSpPr/>
          <p:nvPr/>
        </p:nvSpPr>
        <p:spPr>
          <a:xfrm rot="5400000">
            <a:off x="7253950" y="2657148"/>
            <a:ext cx="109608" cy="14650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BE2552C6-387C-ABE6-E27E-0F231A963892}"/>
              </a:ext>
            </a:extLst>
          </p:cNvPr>
          <p:cNvSpPr/>
          <p:nvPr/>
        </p:nvSpPr>
        <p:spPr>
          <a:xfrm rot="5400000">
            <a:off x="11425699" y="6469960"/>
            <a:ext cx="109608" cy="14650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7970574-BDEC-40AA-8043-40A9FCBAB5D5}"/>
              </a:ext>
            </a:extLst>
          </p:cNvPr>
          <p:cNvSpPr/>
          <p:nvPr/>
        </p:nvSpPr>
        <p:spPr>
          <a:xfrm>
            <a:off x="8495383" y="2335193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877EB1F-6A91-DB85-769F-E2D24F8274E9}"/>
              </a:ext>
            </a:extLst>
          </p:cNvPr>
          <p:cNvCxnSpPr>
            <a:cxnSpLocks/>
            <a:stCxn id="42" idx="2"/>
            <a:endCxn id="32" idx="2"/>
          </p:cNvCxnSpPr>
          <p:nvPr/>
        </p:nvCxnSpPr>
        <p:spPr>
          <a:xfrm>
            <a:off x="6564907" y="1886496"/>
            <a:ext cx="378133" cy="10524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F3299C6-1EB4-AFA8-3FAF-4C769E647D29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564907" y="1886496"/>
            <a:ext cx="704435" cy="2295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76DDF17-98A7-2505-51D8-E7159A61F591}"/>
              </a:ext>
            </a:extLst>
          </p:cNvPr>
          <p:cNvSpPr/>
          <p:nvPr/>
        </p:nvSpPr>
        <p:spPr>
          <a:xfrm>
            <a:off x="5889949" y="1561281"/>
            <a:ext cx="1349916" cy="325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Main push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8113B0-58ED-CA0E-05E5-0C77B2647B37}"/>
              </a:ext>
            </a:extLst>
          </p:cNvPr>
          <p:cNvSpPr/>
          <p:nvPr/>
        </p:nvSpPr>
        <p:spPr>
          <a:xfrm>
            <a:off x="6981776" y="1123523"/>
            <a:ext cx="1349916" cy="325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Mid</a:t>
            </a:r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push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4A101EC-88C5-3EF6-1D00-929B611B542D}"/>
              </a:ext>
            </a:extLst>
          </p:cNvPr>
          <p:cNvCxnSpPr>
            <a:cxnSpLocks/>
            <a:stCxn id="43" idx="2"/>
            <a:endCxn id="39" idx="1"/>
          </p:cNvCxnSpPr>
          <p:nvPr/>
        </p:nvCxnSpPr>
        <p:spPr>
          <a:xfrm>
            <a:off x="7656734" y="1448738"/>
            <a:ext cx="872487" cy="9111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93C28E9-4ECE-6629-43E1-D8DC9ABF6EFE}"/>
              </a:ext>
            </a:extLst>
          </p:cNvPr>
          <p:cNvCxnSpPr>
            <a:cxnSpLocks/>
            <a:stCxn id="43" idx="2"/>
            <a:endCxn id="36" idx="1"/>
          </p:cNvCxnSpPr>
          <p:nvPr/>
        </p:nvCxnSpPr>
        <p:spPr>
          <a:xfrm>
            <a:off x="7656734" y="1448738"/>
            <a:ext cx="264965" cy="10787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27F35471-8786-A833-8389-6DDD1BB0B5FF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9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4063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B - (Phase 3)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3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Smokes</a:t>
            </a:r>
            <a:r>
              <a:rPr lang="fr-FR" sz="1400" dirty="0">
                <a:latin typeface="Bahnschrift" panose="020B0502040204020203" pitchFamily="34" charset="0"/>
              </a:rPr>
              <a:t> futile if entry </a:t>
            </a:r>
            <a:r>
              <a:rPr lang="fr-FR" sz="1400" dirty="0" err="1">
                <a:latin typeface="Bahnschrift" panose="020B0502040204020203" pitchFamily="34" charset="0"/>
              </a:rPr>
              <a:t>frags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No </a:t>
            </a:r>
            <a:r>
              <a:rPr lang="fr-FR" sz="1400" dirty="0" err="1">
                <a:latin typeface="Bahnschrift" panose="020B0502040204020203" pitchFamily="34" charset="0"/>
              </a:rPr>
              <a:t>need</a:t>
            </a:r>
            <a:r>
              <a:rPr lang="fr-FR" sz="1400" dirty="0">
                <a:latin typeface="Bahnschrift" panose="020B0502040204020203" pitchFamily="34" charset="0"/>
              </a:rPr>
              <a:t> of a lot of utility to </a:t>
            </a:r>
            <a:r>
              <a:rPr lang="fr-FR" sz="1400" dirty="0" err="1">
                <a:latin typeface="Bahnschrift" panose="020B0502040204020203" pitchFamily="34" charset="0"/>
              </a:rPr>
              <a:t>take</a:t>
            </a:r>
            <a:r>
              <a:rPr lang="fr-FR" sz="1400" dirty="0">
                <a:latin typeface="Bahnschrift" panose="020B0502040204020203" pitchFamily="34" charset="0"/>
              </a:rPr>
              <a:t> site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Key </a:t>
            </a:r>
            <a:r>
              <a:rPr lang="fr-FR" sz="1400" dirty="0" err="1">
                <a:latin typeface="Bahnschrift" panose="020B0502040204020203" pitchFamily="34" charset="0"/>
              </a:rPr>
              <a:t>strat</a:t>
            </a:r>
            <a:r>
              <a:rPr lang="fr-FR" sz="1400" dirty="0">
                <a:latin typeface="Bahnschrift" panose="020B0502040204020203" pitchFamily="34" charset="0"/>
              </a:rPr>
              <a:t> : Lock </a:t>
            </a:r>
            <a:r>
              <a:rPr lang="fr-FR" sz="1400" dirty="0">
                <a:latin typeface="VALORANT" pitchFamily="2" charset="0"/>
              </a:rPr>
              <a:t>Main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with</a:t>
            </a:r>
            <a:r>
              <a:rPr lang="fr-FR" sz="1400" dirty="0">
                <a:latin typeface="Bahnschrift" panose="020B0502040204020203" pitchFamily="34" charset="0"/>
              </a:rPr>
              <a:t> utility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Market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No </a:t>
            </a:r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utility to </a:t>
            </a:r>
            <a:r>
              <a:rPr lang="fr-FR" sz="1400" dirty="0" err="1">
                <a:latin typeface="Bahnschrift" panose="020B0502040204020203" pitchFamily="34" charset="0"/>
              </a:rPr>
              <a:t>take</a:t>
            </a:r>
            <a:r>
              <a:rPr lang="fr-FR" sz="1400" dirty="0">
                <a:latin typeface="Bahnschrift" panose="020B0502040204020203" pitchFamily="34" charset="0"/>
              </a:rPr>
              <a:t> site (</a:t>
            </a:r>
            <a:r>
              <a:rPr lang="fr-FR" sz="1400" dirty="0" err="1">
                <a:latin typeface="Bahnschrift" panose="020B0502040204020203" pitchFamily="34" charset="0"/>
              </a:rPr>
              <a:t>especially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left</a:t>
            </a:r>
            <a:r>
              <a:rPr lang="fr-FR" sz="1400" dirty="0">
                <a:latin typeface="Bahnschrift" panose="020B0502040204020203" pitchFamily="34" charset="0"/>
              </a:rPr>
              <a:t> main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)</a:t>
            </a: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Need to stack or </a:t>
            </a:r>
            <a:r>
              <a:rPr lang="fr-FR" sz="1400" dirty="0" err="1">
                <a:latin typeface="Bahnschrift" panose="020B0502040204020203" pitchFamily="34" charset="0"/>
                <a:sym typeface="Wingdings" panose="05000000000000000000" pitchFamily="2" charset="2"/>
              </a:rPr>
              <a:t>need</a:t>
            </a:r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1400" dirty="0" err="1">
                <a:latin typeface="Bahnschrift" panose="020B0502040204020203" pitchFamily="34" charset="0"/>
                <a:sym typeface="Wingdings" panose="05000000000000000000" pitchFamily="2" charset="2"/>
              </a:rPr>
              <a:t>players</a:t>
            </a:r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 pushing </a:t>
            </a:r>
            <a:r>
              <a:rPr lang="fr-FR" sz="1400" dirty="0">
                <a:latin typeface="VALORANT" pitchFamily="2" charset="0"/>
                <a:sym typeface="Wingdings" panose="05000000000000000000" pitchFamily="2" charset="2"/>
              </a:rPr>
              <a:t>Main</a:t>
            </a:r>
          </a:p>
          <a:p>
            <a:endParaRPr lang="fr-FR" sz="1400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Flank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If position </a:t>
            </a:r>
            <a:r>
              <a:rPr lang="fr-FR" sz="1400" dirty="0" err="1">
                <a:latin typeface="Bahnschrift" panose="020B0502040204020203" pitchFamily="34" charset="0"/>
              </a:rPr>
              <a:t>taken</a:t>
            </a:r>
            <a:r>
              <a:rPr lang="fr-FR" sz="1400" dirty="0">
                <a:latin typeface="Bahnschrift" panose="020B0502040204020203" pitchFamily="34" charset="0"/>
              </a:rPr>
              <a:t>, </a:t>
            </a:r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to run (Narrow corridor) and </a:t>
            </a:r>
            <a:r>
              <a:rPr lang="fr-FR" sz="1400" dirty="0" err="1">
                <a:latin typeface="Bahnschrift" panose="020B0502040204020203" pitchFamily="34" charset="0"/>
              </a:rPr>
              <a:t>huge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kill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potential</a:t>
            </a:r>
            <a:r>
              <a:rPr lang="fr-FR" sz="1400" dirty="0">
                <a:latin typeface="Bahnschrift" panose="020B0502040204020203" pitchFamily="34" charset="0"/>
              </a:rPr>
              <a:t> (</a:t>
            </a:r>
            <a:r>
              <a:rPr lang="fr-FR" sz="1400" dirty="0" err="1">
                <a:latin typeface="Bahnschrift" panose="020B0502040204020203" pitchFamily="34" charset="0"/>
              </a:rPr>
              <a:t>Really</a:t>
            </a:r>
            <a:r>
              <a:rPr lang="fr-FR" sz="1400" dirty="0">
                <a:latin typeface="Bahnschrift" panose="020B0502040204020203" pitchFamily="34" charset="0"/>
              </a:rPr>
              <a:t> long line)</a:t>
            </a:r>
          </a:p>
          <a:p>
            <a:endParaRPr lang="fr-FR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H="1">
            <a:off x="7088697" y="2911685"/>
            <a:ext cx="2936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8642724" y="2141076"/>
            <a:ext cx="91701" cy="233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134062"/>
            <a:ext cx="1807625" cy="1566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906975" y="5134283"/>
            <a:ext cx="17992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Door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closed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Attack line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Flash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Molotov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Attack </a:t>
            </a:r>
            <a:r>
              <a:rPr lang="fr-FR" sz="1400" dirty="0" err="1">
                <a:latin typeface="Bahnschrift" panose="020B0502040204020203" pitchFamily="34" charset="0"/>
              </a:rPr>
              <a:t>wall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33364" y="5689003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260E6DE-5079-55DB-110F-8D238A4CE229}"/>
              </a:ext>
            </a:extLst>
          </p:cNvPr>
          <p:cNvSpPr/>
          <p:nvPr/>
        </p:nvSpPr>
        <p:spPr>
          <a:xfrm flipV="1">
            <a:off x="11279096" y="5443309"/>
            <a:ext cx="356244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6FEB9C1-F836-2AED-12E3-44CC53F78FC4}"/>
              </a:ext>
            </a:extLst>
          </p:cNvPr>
          <p:cNvCxnSpPr>
            <a:cxnSpLocks/>
          </p:cNvCxnSpPr>
          <p:nvPr/>
        </p:nvCxnSpPr>
        <p:spPr>
          <a:xfrm flipH="1">
            <a:off x="8229600" y="2547937"/>
            <a:ext cx="2551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BD88FC9-D9C9-2BD6-6314-544126CF53DC}"/>
              </a:ext>
            </a:extLst>
          </p:cNvPr>
          <p:cNvCxnSpPr>
            <a:cxnSpLocks/>
          </p:cNvCxnSpPr>
          <p:nvPr/>
        </p:nvCxnSpPr>
        <p:spPr>
          <a:xfrm flipV="1">
            <a:off x="7534485" y="2312392"/>
            <a:ext cx="0" cy="258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434A1C0-4D1A-7A88-7CB3-EB2E4FB979C4}"/>
              </a:ext>
            </a:extLst>
          </p:cNvPr>
          <p:cNvSpPr/>
          <p:nvPr/>
        </p:nvSpPr>
        <p:spPr>
          <a:xfrm rot="10800000" flipV="1">
            <a:off x="7603703" y="1839326"/>
            <a:ext cx="1049141" cy="36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6C16727-40F6-0EA7-092A-2E91654150D4}"/>
              </a:ext>
            </a:extLst>
          </p:cNvPr>
          <p:cNvSpPr/>
          <p:nvPr/>
        </p:nvSpPr>
        <p:spPr>
          <a:xfrm>
            <a:off x="7488173" y="1955031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Cercle : creux 32">
            <a:extLst>
              <a:ext uri="{FF2B5EF4-FFF2-40B4-BE49-F238E27FC236}">
                <a16:creationId xmlns:a16="http://schemas.microsoft.com/office/drawing/2014/main" id="{99B9A586-8965-1547-0374-7B87333931AE}"/>
              </a:ext>
            </a:extLst>
          </p:cNvPr>
          <p:cNvSpPr/>
          <p:nvPr/>
        </p:nvSpPr>
        <p:spPr>
          <a:xfrm>
            <a:off x="7534485" y="1980845"/>
            <a:ext cx="145314" cy="12367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10B61D6-4BB4-31E8-FDB1-051D9FEEBB94}"/>
              </a:ext>
            </a:extLst>
          </p:cNvPr>
          <p:cNvSpPr/>
          <p:nvPr/>
        </p:nvSpPr>
        <p:spPr>
          <a:xfrm>
            <a:off x="6310717" y="2205237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F11A610-8CF3-D30D-FA51-99D82E41B4D2}"/>
              </a:ext>
            </a:extLst>
          </p:cNvPr>
          <p:cNvSpPr/>
          <p:nvPr/>
        </p:nvSpPr>
        <p:spPr>
          <a:xfrm>
            <a:off x="6310717" y="2486735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975F443-C417-0549-A318-66AEF4245557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728308" y="1675855"/>
            <a:ext cx="793703" cy="3039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1A680F5-4FEB-A661-DBF3-A467115002F8}"/>
              </a:ext>
            </a:extLst>
          </p:cNvPr>
          <p:cNvCxnSpPr>
            <a:cxnSpLocks/>
            <a:stCxn id="39" idx="2"/>
            <a:endCxn id="34" idx="0"/>
          </p:cNvCxnSpPr>
          <p:nvPr/>
        </p:nvCxnSpPr>
        <p:spPr>
          <a:xfrm flipH="1">
            <a:off x="6426247" y="1672226"/>
            <a:ext cx="281107" cy="5330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0FB23E5-22B0-4D36-EC29-31ADEBC28357}"/>
              </a:ext>
            </a:extLst>
          </p:cNvPr>
          <p:cNvSpPr/>
          <p:nvPr/>
        </p:nvSpPr>
        <p:spPr>
          <a:xfrm>
            <a:off x="6032396" y="1463429"/>
            <a:ext cx="1349916" cy="2087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Main/</a:t>
            </a:r>
            <a:r>
              <a:rPr lang="fr-FR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Mid</a:t>
            </a:r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push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5DBE303-A334-90C6-15C8-F2334D9AE2D8}"/>
              </a:ext>
            </a:extLst>
          </p:cNvPr>
          <p:cNvSpPr/>
          <p:nvPr/>
        </p:nvSpPr>
        <p:spPr>
          <a:xfrm>
            <a:off x="8503365" y="2289712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Étoile : 5 branches 56">
            <a:extLst>
              <a:ext uri="{FF2B5EF4-FFF2-40B4-BE49-F238E27FC236}">
                <a16:creationId xmlns:a16="http://schemas.microsoft.com/office/drawing/2014/main" id="{D7A2F8E2-9718-04EC-3DEB-241F66A74230}"/>
              </a:ext>
            </a:extLst>
          </p:cNvPr>
          <p:cNvSpPr/>
          <p:nvPr/>
        </p:nvSpPr>
        <p:spPr>
          <a:xfrm>
            <a:off x="6881878" y="2741747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7CE6C7-29E7-C928-15DE-CB7A9988356A}"/>
              </a:ext>
            </a:extLst>
          </p:cNvPr>
          <p:cNvSpPr/>
          <p:nvPr/>
        </p:nvSpPr>
        <p:spPr>
          <a:xfrm rot="1053489">
            <a:off x="7413464" y="2145325"/>
            <a:ext cx="284212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59F26B5-EB47-0E34-1408-44C3510A5B20}"/>
              </a:ext>
            </a:extLst>
          </p:cNvPr>
          <p:cNvCxnSpPr/>
          <p:nvPr/>
        </p:nvCxnSpPr>
        <p:spPr>
          <a:xfrm>
            <a:off x="7977930" y="2486735"/>
            <a:ext cx="0" cy="168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0D360BE4-EAAF-8793-BE87-827E06D8880F}"/>
              </a:ext>
            </a:extLst>
          </p:cNvPr>
          <p:cNvSpPr/>
          <p:nvPr/>
        </p:nvSpPr>
        <p:spPr>
          <a:xfrm>
            <a:off x="11362045" y="5825611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Étoile : 5 branches 59">
            <a:extLst>
              <a:ext uri="{FF2B5EF4-FFF2-40B4-BE49-F238E27FC236}">
                <a16:creationId xmlns:a16="http://schemas.microsoft.com/office/drawing/2014/main" id="{2E0ACA57-AD3B-1126-2492-1E37102AF37F}"/>
              </a:ext>
            </a:extLst>
          </p:cNvPr>
          <p:cNvSpPr/>
          <p:nvPr/>
        </p:nvSpPr>
        <p:spPr>
          <a:xfrm>
            <a:off x="11416717" y="6093004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711BAC-EAEC-A72C-0E1C-11D2E3DD4D74}"/>
              </a:ext>
            </a:extLst>
          </p:cNvPr>
          <p:cNvSpPr/>
          <p:nvPr/>
        </p:nvSpPr>
        <p:spPr>
          <a:xfrm>
            <a:off x="11362045" y="6565654"/>
            <a:ext cx="284212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Cercle : creux 61">
            <a:extLst>
              <a:ext uri="{FF2B5EF4-FFF2-40B4-BE49-F238E27FC236}">
                <a16:creationId xmlns:a16="http://schemas.microsoft.com/office/drawing/2014/main" id="{A238CB73-D89B-937A-B68D-F1EC6F6E6F4D}"/>
              </a:ext>
            </a:extLst>
          </p:cNvPr>
          <p:cNvSpPr/>
          <p:nvPr/>
        </p:nvSpPr>
        <p:spPr>
          <a:xfrm>
            <a:off x="11438238" y="6318706"/>
            <a:ext cx="145314" cy="12367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05FCEC0-48E1-CE6C-B496-9A324C19D325}"/>
              </a:ext>
            </a:extLst>
          </p:cNvPr>
          <p:cNvCxnSpPr>
            <a:cxnSpLocks/>
          </p:cNvCxnSpPr>
          <p:nvPr/>
        </p:nvCxnSpPr>
        <p:spPr>
          <a:xfrm flipH="1">
            <a:off x="11277315" y="5274946"/>
            <a:ext cx="3444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8734B755-9F34-3028-BCA2-7784658E5EE7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42" name="Cercle : creux 41">
            <a:extLst>
              <a:ext uri="{FF2B5EF4-FFF2-40B4-BE49-F238E27FC236}">
                <a16:creationId xmlns:a16="http://schemas.microsoft.com/office/drawing/2014/main" id="{99FEBA2F-C1A8-F437-7473-4ACE1EFF4394}"/>
              </a:ext>
            </a:extLst>
          </p:cNvPr>
          <p:cNvSpPr/>
          <p:nvPr/>
        </p:nvSpPr>
        <p:spPr>
          <a:xfrm>
            <a:off x="6165403" y="2379964"/>
            <a:ext cx="145314" cy="12367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A - (Phase 1)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line </a:t>
            </a:r>
          </a:p>
          <a:p>
            <a:r>
              <a:rPr lang="en-US" sz="1400" dirty="0">
                <a:latin typeface="Bahnschrift" panose="020B0502040204020203" pitchFamily="34" charset="0"/>
              </a:rPr>
              <a:t>Easy push because a lot of space [2/3 attackers peaking at the same time] + a way to climb on wall (extra peak) 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 err="1">
                <a:latin typeface="Bahnschrift" panose="020B0502040204020203" pitchFamily="34" charset="0"/>
                <a:sym typeface="Wingdings" panose="05000000000000000000" pitchFamily="2" charset="2"/>
              </a:rPr>
              <a:t>D</a:t>
            </a:r>
            <a:r>
              <a:rPr lang="fr-FR" sz="1400" dirty="0" err="1">
                <a:latin typeface="Bahnschrift" panose="020B0502040204020203" pitchFamily="34" charset="0"/>
              </a:rPr>
              <a:t>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cannot</a:t>
            </a:r>
            <a:r>
              <a:rPr lang="fr-FR" sz="1400" dirty="0">
                <a:latin typeface="Bahnschrift" panose="020B0502040204020203" pitchFamily="34" charset="0"/>
              </a:rPr>
              <a:t> push as more </a:t>
            </a:r>
            <a:r>
              <a:rPr lang="fr-FR" sz="1400" dirty="0" err="1">
                <a:latin typeface="Bahnschrift" panose="020B0502040204020203" pitchFamily="34" charset="0"/>
              </a:rPr>
              <a:t>than</a:t>
            </a:r>
            <a:r>
              <a:rPr lang="fr-FR" sz="1400" dirty="0">
                <a:latin typeface="Bahnschrift" panose="020B0502040204020203" pitchFamily="34" charset="0"/>
              </a:rPr>
              <a:t> 2</a:t>
            </a:r>
          </a:p>
          <a:p>
            <a:endParaRPr lang="fr-FR" sz="1400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Cubby</a:t>
            </a:r>
            <a:endParaRPr lang="fr-FR" sz="1400" dirty="0">
              <a:latin typeface="VALORANT" pitchFamily="2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4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Pretty</a:t>
            </a:r>
            <a:r>
              <a:rPr lang="fr-FR" sz="1400" dirty="0">
                <a:latin typeface="Bahnschrift" panose="020B0502040204020203" pitchFamily="34" charset="0"/>
              </a:rPr>
              <a:t> open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>
            <a:off x="7759480" y="3959604"/>
            <a:ext cx="2097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410D77B-00AC-9253-308F-1A8472D90A53}"/>
              </a:ext>
            </a:extLst>
          </p:cNvPr>
          <p:cNvCxnSpPr>
            <a:cxnSpLocks/>
          </p:cNvCxnSpPr>
          <p:nvPr/>
        </p:nvCxnSpPr>
        <p:spPr>
          <a:xfrm flipH="1">
            <a:off x="8959442" y="4848837"/>
            <a:ext cx="268118" cy="4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ACCD84B-A4B7-2194-7870-FAD017A4599F}"/>
              </a:ext>
            </a:extLst>
          </p:cNvPr>
          <p:cNvSpPr/>
          <p:nvPr/>
        </p:nvSpPr>
        <p:spPr>
          <a:xfrm rot="20749335">
            <a:off x="10087994" y="3668799"/>
            <a:ext cx="601253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DC2A18-BD50-19E7-8891-BCADED702F0D}"/>
              </a:ext>
            </a:extLst>
          </p:cNvPr>
          <p:cNvSpPr/>
          <p:nvPr/>
        </p:nvSpPr>
        <p:spPr>
          <a:xfrm rot="16200000">
            <a:off x="8531642" y="4161619"/>
            <a:ext cx="1152387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CAE10DE-A8A3-D8A1-FD38-E5F9BC8F3F71}"/>
              </a:ext>
            </a:extLst>
          </p:cNvPr>
          <p:cNvSpPr/>
          <p:nvPr/>
        </p:nvSpPr>
        <p:spPr>
          <a:xfrm rot="20465246">
            <a:off x="8205930" y="3722825"/>
            <a:ext cx="131675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0A5C97-B0F1-1AAC-8B4D-102FA53FC7EB}"/>
              </a:ext>
            </a:extLst>
          </p:cNvPr>
          <p:cNvSpPr/>
          <p:nvPr/>
        </p:nvSpPr>
        <p:spPr>
          <a:xfrm rot="15444084">
            <a:off x="7909977" y="3944291"/>
            <a:ext cx="1806791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Stack position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6153B6-2206-EA39-C4AF-BB1E58A86811}"/>
              </a:ext>
            </a:extLst>
          </p:cNvPr>
          <p:cNvSpPr/>
          <p:nvPr/>
        </p:nvSpPr>
        <p:spPr>
          <a:xfrm flipV="1">
            <a:off x="11313551" y="6098687"/>
            <a:ext cx="288423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89802A6-56FA-809C-1867-C0CAF49C81F5}"/>
              </a:ext>
            </a:extLst>
          </p:cNvPr>
          <p:cNvCxnSpPr>
            <a:cxnSpLocks/>
          </p:cNvCxnSpPr>
          <p:nvPr/>
        </p:nvCxnSpPr>
        <p:spPr>
          <a:xfrm flipH="1">
            <a:off x="11313551" y="5676029"/>
            <a:ext cx="288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A0091FB-471F-ACF0-9DC5-EDF0445974E7}"/>
              </a:ext>
            </a:extLst>
          </p:cNvPr>
          <p:cNvCxnSpPr>
            <a:cxnSpLocks/>
          </p:cNvCxnSpPr>
          <p:nvPr/>
        </p:nvCxnSpPr>
        <p:spPr>
          <a:xfrm>
            <a:off x="11313551" y="5882862"/>
            <a:ext cx="2884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13551" y="6329125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E890767-36F3-99C8-B2B6-22B0FE28B7C5}"/>
              </a:ext>
            </a:extLst>
          </p:cNvPr>
          <p:cNvSpPr/>
          <p:nvPr/>
        </p:nvSpPr>
        <p:spPr>
          <a:xfrm rot="18239298" flipV="1">
            <a:off x="8043625" y="3544191"/>
            <a:ext cx="101921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E80434-E017-FCCE-02EF-8ADA5B5472CC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A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33" name="Organigramme : Fusion 32">
            <a:extLst>
              <a:ext uri="{FF2B5EF4-FFF2-40B4-BE49-F238E27FC236}">
                <a16:creationId xmlns:a16="http://schemas.microsoft.com/office/drawing/2014/main" id="{39679EF8-0DC5-F34C-F264-2C80FF93880E}"/>
              </a:ext>
            </a:extLst>
          </p:cNvPr>
          <p:cNvSpPr/>
          <p:nvPr/>
        </p:nvSpPr>
        <p:spPr>
          <a:xfrm>
            <a:off x="9901607" y="3783121"/>
            <a:ext cx="104161" cy="99963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55717D-3087-6325-F2B8-0582908EFE14}"/>
              </a:ext>
            </a:extLst>
          </p:cNvPr>
          <p:cNvSpPr/>
          <p:nvPr/>
        </p:nvSpPr>
        <p:spPr>
          <a:xfrm rot="19711667">
            <a:off x="10110998" y="3718680"/>
            <a:ext cx="679663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33C993-A815-4782-6333-757C0DD40366}"/>
              </a:ext>
            </a:extLst>
          </p:cNvPr>
          <p:cNvSpPr/>
          <p:nvPr/>
        </p:nvSpPr>
        <p:spPr>
          <a:xfrm>
            <a:off x="10275904" y="4228606"/>
            <a:ext cx="1349916" cy="5357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Push main + on Wall main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2DB142A-DC47-578D-81B3-15233D40A0ED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982899" y="3911396"/>
            <a:ext cx="967963" cy="3172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044C844-8654-6884-09DB-3B9935D26B10}"/>
              </a:ext>
            </a:extLst>
          </p:cNvPr>
          <p:cNvCxnSpPr>
            <a:cxnSpLocks/>
            <a:stCxn id="35" idx="0"/>
            <a:endCxn id="34" idx="1"/>
          </p:cNvCxnSpPr>
          <p:nvPr/>
        </p:nvCxnSpPr>
        <p:spPr>
          <a:xfrm flipH="1" flipV="1">
            <a:off x="10160989" y="3914101"/>
            <a:ext cx="789873" cy="314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rganigramme : Fusion 42">
            <a:extLst>
              <a:ext uri="{FF2B5EF4-FFF2-40B4-BE49-F238E27FC236}">
                <a16:creationId xmlns:a16="http://schemas.microsoft.com/office/drawing/2014/main" id="{D095171D-145D-72F0-1F14-09930F1F2BB8}"/>
              </a:ext>
            </a:extLst>
          </p:cNvPr>
          <p:cNvSpPr/>
          <p:nvPr/>
        </p:nvSpPr>
        <p:spPr>
          <a:xfrm>
            <a:off x="11405681" y="6493750"/>
            <a:ext cx="104161" cy="99963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Losange 37">
            <a:extLst>
              <a:ext uri="{FF2B5EF4-FFF2-40B4-BE49-F238E27FC236}">
                <a16:creationId xmlns:a16="http://schemas.microsoft.com/office/drawing/2014/main" id="{96C0C3BA-7726-6C4B-A40C-C0C51A0D4FDA}"/>
              </a:ext>
            </a:extLst>
          </p:cNvPr>
          <p:cNvSpPr/>
          <p:nvPr/>
        </p:nvSpPr>
        <p:spPr>
          <a:xfrm>
            <a:off x="6992499" y="3094554"/>
            <a:ext cx="92279" cy="92105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Losange 38">
            <a:extLst>
              <a:ext uri="{FF2B5EF4-FFF2-40B4-BE49-F238E27FC236}">
                <a16:creationId xmlns:a16="http://schemas.microsoft.com/office/drawing/2014/main" id="{F42D5D50-AD92-6562-9CF6-0C772B7B35C5}"/>
              </a:ext>
            </a:extLst>
          </p:cNvPr>
          <p:cNvSpPr/>
          <p:nvPr/>
        </p:nvSpPr>
        <p:spPr>
          <a:xfrm>
            <a:off x="9932885" y="3634697"/>
            <a:ext cx="92279" cy="92105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6B1C1DC-3544-4DBA-A9AA-C0C5CD6A7728}"/>
              </a:ext>
            </a:extLst>
          </p:cNvPr>
          <p:cNvCxnSpPr>
            <a:cxnSpLocks/>
          </p:cNvCxnSpPr>
          <p:nvPr/>
        </p:nvCxnSpPr>
        <p:spPr>
          <a:xfrm flipV="1">
            <a:off x="9988122" y="3919070"/>
            <a:ext cx="0" cy="220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4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6"/>
            <a:ext cx="4095750" cy="3971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DEFENSE </a:t>
            </a:r>
            <a:r>
              <a:rPr lang="fr-FR" sz="1800" dirty="0">
                <a:latin typeface="VALORANT" pitchFamily="2" charset="0"/>
              </a:rPr>
              <a:t>A</a:t>
            </a:r>
            <a:r>
              <a:rPr lang="fr-FR" dirty="0">
                <a:latin typeface="VALORANT" pitchFamily="2" charset="0"/>
              </a:rPr>
              <a:t> - (Phase 1)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sneaky</a:t>
            </a:r>
            <a:r>
              <a:rPr lang="fr-FR" sz="1400" dirty="0">
                <a:latin typeface="Bahnschrift" panose="020B0502040204020203" pitchFamily="34" charset="0"/>
              </a:rPr>
              <a:t> trap position 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Really</a:t>
            </a:r>
            <a:r>
              <a:rPr lang="fr-FR" sz="1400" dirty="0">
                <a:latin typeface="Bahnschrift" panose="020B0502040204020203" pitchFamily="34" charset="0"/>
              </a:rPr>
              <a:t> good </a:t>
            </a:r>
            <a:r>
              <a:rPr lang="fr-FR" sz="1400" dirty="0" err="1">
                <a:latin typeface="Bahnschrift" panose="020B0502040204020203" pitchFamily="34" charset="0"/>
              </a:rPr>
              <a:t>wall</a:t>
            </a:r>
            <a:r>
              <a:rPr lang="fr-FR" sz="1400" dirty="0">
                <a:latin typeface="Bahnschrift" panose="020B0502040204020203" pitchFamily="34" charset="0"/>
              </a:rPr>
              <a:t> (</a:t>
            </a:r>
            <a:r>
              <a:rPr lang="fr-FR" sz="1400" dirty="0" err="1">
                <a:latin typeface="Bahnschrift" panose="020B0502040204020203" pitchFamily="34" charset="0"/>
              </a:rPr>
              <a:t>reducing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pusheable</a:t>
            </a:r>
            <a:r>
              <a:rPr lang="fr-FR" sz="1400" dirty="0">
                <a:latin typeface="Bahnschrift" panose="020B0502040204020203" pitchFamily="34" charset="0"/>
              </a:rPr>
              <a:t> area, defenders </a:t>
            </a:r>
            <a:r>
              <a:rPr lang="fr-FR" sz="1400" dirty="0" err="1">
                <a:latin typeface="Bahnschrift" panose="020B0502040204020203" pitchFamily="34" charset="0"/>
              </a:rPr>
              <a:t>still</a:t>
            </a:r>
            <a:r>
              <a:rPr lang="fr-FR" sz="1400" dirty="0">
                <a:latin typeface="Bahnschrift" panose="020B0502040204020203" pitchFamily="34" charset="0"/>
              </a:rPr>
              <a:t> has </a:t>
            </a:r>
            <a:r>
              <a:rPr lang="fr-FR" sz="1400" dirty="0" err="1">
                <a:latin typeface="Bahnschrift" panose="020B0502040204020203" pitchFamily="34" charset="0"/>
              </a:rPr>
              <a:t>clear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r>
              <a:rPr lang="fr-FR" sz="1400" dirty="0">
                <a:latin typeface="Bahnschrift" panose="020B0502040204020203" pitchFamily="34" charset="0"/>
              </a:rPr>
              <a:t>).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Very fast push (</a:t>
            </a:r>
            <a:r>
              <a:rPr lang="fr-FR" sz="1400" dirty="0" err="1">
                <a:latin typeface="Bahnschrift" panose="020B0502040204020203" pitchFamily="34" charset="0"/>
              </a:rPr>
              <a:t>Jett</a:t>
            </a:r>
            <a:r>
              <a:rPr lang="fr-FR" sz="1400" dirty="0">
                <a:latin typeface="Bahnschrift" panose="020B0502040204020203" pitchFamily="34" charset="0"/>
              </a:rPr>
              <a:t>/</a:t>
            </a:r>
            <a:r>
              <a:rPr lang="fr-FR" sz="1400" dirty="0" err="1">
                <a:latin typeface="Bahnschrift" panose="020B0502040204020203" pitchFamily="34" charset="0"/>
              </a:rPr>
              <a:t>Raze</a:t>
            </a:r>
            <a:r>
              <a:rPr lang="fr-FR" sz="1400" dirty="0">
                <a:latin typeface="Bahnschrift" panose="020B0502040204020203" pitchFamily="34" charset="0"/>
              </a:rPr>
              <a:t>) </a:t>
            </a:r>
            <a:r>
              <a:rPr lang="fr-FR" sz="1400" dirty="0" err="1">
                <a:latin typeface="Bahnschrift" panose="020B0502040204020203" pitchFamily="34" charset="0"/>
              </a:rPr>
              <a:t>with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Omen</a:t>
            </a:r>
            <a:r>
              <a:rPr lang="fr-FR" sz="1400" dirty="0">
                <a:latin typeface="Bahnschrift" panose="020B0502040204020203" pitchFamily="34" charset="0"/>
              </a:rPr>
              <a:t> blind</a:t>
            </a:r>
          </a:p>
          <a:p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close trap position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range trap position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</a:t>
            </a:r>
            <a:r>
              <a:rPr lang="fr-FR" sz="1400" dirty="0" err="1">
                <a:latin typeface="Bahnschrift" panose="020B0502040204020203" pitchFamily="34" charset="0"/>
              </a:rPr>
              <a:t>smokes</a:t>
            </a:r>
            <a:r>
              <a:rPr lang="fr-FR" sz="1400" dirty="0">
                <a:latin typeface="Bahnschrift" panose="020B0502040204020203" pitchFamily="34" charset="0"/>
              </a:rPr>
              <a:t> to control </a:t>
            </a:r>
            <a:r>
              <a:rPr lang="fr-FR" sz="1400" dirty="0" err="1">
                <a:latin typeface="Bahnschrift" panose="020B0502040204020203" pitchFamily="34" charset="0"/>
              </a:rPr>
              <a:t>mid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information </a:t>
            </a:r>
            <a:r>
              <a:rPr lang="fr-FR" sz="1400" dirty="0" err="1">
                <a:latin typeface="Bahnschrift" panose="020B0502040204020203" pitchFamily="34" charset="0"/>
              </a:rPr>
              <a:t>wall</a:t>
            </a:r>
            <a:r>
              <a:rPr lang="fr-FR" sz="1400" dirty="0">
                <a:latin typeface="Bahnschrift" panose="020B0502040204020203" pitchFamily="34" charset="0"/>
              </a:rPr>
              <a:t> (if </a:t>
            </a:r>
            <a:r>
              <a:rPr lang="fr-FR" sz="1400" dirty="0" err="1">
                <a:latin typeface="Bahnschrift" panose="020B0502040204020203" pitchFamily="34" charset="0"/>
              </a:rPr>
              <a:t>destroyed</a:t>
            </a:r>
            <a:r>
              <a:rPr lang="fr-FR" sz="1400" dirty="0">
                <a:latin typeface="Bahnschrift" panose="020B0502040204020203" pitchFamily="34" charset="0"/>
              </a:rPr>
              <a:t>, </a:t>
            </a:r>
            <a:r>
              <a:rPr lang="fr-FR" sz="1400" dirty="0" err="1">
                <a:latin typeface="Bahnschrift" panose="020B0502040204020203" pitchFamily="34" charset="0"/>
              </a:rPr>
              <a:t>you</a:t>
            </a:r>
            <a:r>
              <a:rPr lang="fr-FR" sz="1400" dirty="0">
                <a:latin typeface="Bahnschrift" panose="020B0502040204020203" pitchFamily="34" charset="0"/>
              </a:rPr>
              <a:t> know </a:t>
            </a:r>
            <a:r>
              <a:rPr lang="fr-FR" sz="1400" dirty="0" err="1">
                <a:latin typeface="Bahnschrift" panose="020B0502040204020203" pitchFamily="34" charset="0"/>
              </a:rPr>
              <a:t>mid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is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occupied</a:t>
            </a:r>
            <a:r>
              <a:rPr lang="fr-FR" sz="1400" dirty="0">
                <a:latin typeface="Bahnschrift" panose="020B0502040204020203" pitchFamily="34" charset="0"/>
              </a:rPr>
              <a:t>)</a:t>
            </a:r>
          </a:p>
          <a:p>
            <a:endParaRPr lang="fr-FR" dirty="0">
              <a:latin typeface="Bahnschrift" panose="020B0502040204020203" pitchFamily="34" charset="0"/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>
            <a:off x="7759480" y="3959604"/>
            <a:ext cx="2097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410D77B-00AC-9253-308F-1A8472D90A53}"/>
              </a:ext>
            </a:extLst>
          </p:cNvPr>
          <p:cNvCxnSpPr>
            <a:cxnSpLocks/>
          </p:cNvCxnSpPr>
          <p:nvPr/>
        </p:nvCxnSpPr>
        <p:spPr>
          <a:xfrm flipH="1">
            <a:off x="8967831" y="4848837"/>
            <a:ext cx="259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0922" y="5259897"/>
            <a:ext cx="1807625" cy="1424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3495" y="5283233"/>
            <a:ext cx="1799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Trap position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defense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Wall position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Blind </a:t>
            </a:r>
            <a:r>
              <a:rPr lang="fr-FR" sz="1400" dirty="0" err="1">
                <a:latin typeface="Bahnschrift" panose="020B0502040204020203" pitchFamily="34" charset="0"/>
              </a:rPr>
              <a:t>Omen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55015" y="5423970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rganigramme : Connecteur page suivante 9">
            <a:extLst>
              <a:ext uri="{FF2B5EF4-FFF2-40B4-BE49-F238E27FC236}">
                <a16:creationId xmlns:a16="http://schemas.microsoft.com/office/drawing/2014/main" id="{7F3AF02E-CAB4-5234-D957-6A526F2C0BDB}"/>
              </a:ext>
            </a:extLst>
          </p:cNvPr>
          <p:cNvSpPr/>
          <p:nvPr/>
        </p:nvSpPr>
        <p:spPr>
          <a:xfrm>
            <a:off x="11075818" y="3768114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page suivante 34">
            <a:extLst>
              <a:ext uri="{FF2B5EF4-FFF2-40B4-BE49-F238E27FC236}">
                <a16:creationId xmlns:a16="http://schemas.microsoft.com/office/drawing/2014/main" id="{AC658512-32B9-C69B-ED35-0C184CB135C8}"/>
              </a:ext>
            </a:extLst>
          </p:cNvPr>
          <p:cNvSpPr/>
          <p:nvPr/>
        </p:nvSpPr>
        <p:spPr>
          <a:xfrm>
            <a:off x="11464077" y="5536147"/>
            <a:ext cx="95898" cy="160972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Connecteur page suivante 35">
            <a:extLst>
              <a:ext uri="{FF2B5EF4-FFF2-40B4-BE49-F238E27FC236}">
                <a16:creationId xmlns:a16="http://schemas.microsoft.com/office/drawing/2014/main" id="{B929E713-1784-6578-7D0D-55CA97ADA85A}"/>
              </a:ext>
            </a:extLst>
          </p:cNvPr>
          <p:cNvSpPr/>
          <p:nvPr/>
        </p:nvSpPr>
        <p:spPr>
          <a:xfrm>
            <a:off x="9445023" y="3668793"/>
            <a:ext cx="47949" cy="9720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1BF551-1D18-B3D0-B0BC-3E170F3725B6}"/>
              </a:ext>
            </a:extLst>
          </p:cNvPr>
          <p:cNvSpPr/>
          <p:nvPr/>
        </p:nvSpPr>
        <p:spPr>
          <a:xfrm>
            <a:off x="10533833" y="3406140"/>
            <a:ext cx="284212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160D68-A229-947E-4870-F934433977C9}"/>
              </a:ext>
            </a:extLst>
          </p:cNvPr>
          <p:cNvSpPr/>
          <p:nvPr/>
        </p:nvSpPr>
        <p:spPr>
          <a:xfrm>
            <a:off x="11374859" y="6084770"/>
            <a:ext cx="284212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91EEB2-60BB-A505-8B9B-AAA55183A934}"/>
              </a:ext>
            </a:extLst>
          </p:cNvPr>
          <p:cNvSpPr/>
          <p:nvPr/>
        </p:nvSpPr>
        <p:spPr>
          <a:xfrm>
            <a:off x="8464160" y="3443741"/>
            <a:ext cx="284212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Connecteur page suivante 38">
            <a:extLst>
              <a:ext uri="{FF2B5EF4-FFF2-40B4-BE49-F238E27FC236}">
                <a16:creationId xmlns:a16="http://schemas.microsoft.com/office/drawing/2014/main" id="{8FFC9A4C-FDE6-3C1B-20DC-CFB100E5B35A}"/>
              </a:ext>
            </a:extLst>
          </p:cNvPr>
          <p:cNvSpPr/>
          <p:nvPr/>
        </p:nvSpPr>
        <p:spPr>
          <a:xfrm>
            <a:off x="8270770" y="3296435"/>
            <a:ext cx="47949" cy="9720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rganigramme : Connecteur page suivante 39">
            <a:extLst>
              <a:ext uri="{FF2B5EF4-FFF2-40B4-BE49-F238E27FC236}">
                <a16:creationId xmlns:a16="http://schemas.microsoft.com/office/drawing/2014/main" id="{274ABE01-2467-C89F-003C-64F4C0FFCC58}"/>
              </a:ext>
            </a:extLst>
          </p:cNvPr>
          <p:cNvSpPr/>
          <p:nvPr/>
        </p:nvSpPr>
        <p:spPr>
          <a:xfrm>
            <a:off x="8862826" y="3296435"/>
            <a:ext cx="47949" cy="9720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5D7A3DF-E895-DBAE-FE57-89023CCC0357}"/>
              </a:ext>
            </a:extLst>
          </p:cNvPr>
          <p:cNvSpPr/>
          <p:nvPr/>
        </p:nvSpPr>
        <p:spPr>
          <a:xfrm>
            <a:off x="8155240" y="3875129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1322BFF-11FD-4167-EA3C-17C5509D6C01}"/>
              </a:ext>
            </a:extLst>
          </p:cNvPr>
          <p:cNvSpPr/>
          <p:nvPr/>
        </p:nvSpPr>
        <p:spPr>
          <a:xfrm>
            <a:off x="8982166" y="4595411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11F4F67-7330-B06E-4842-C7F2ED0971F3}"/>
              </a:ext>
            </a:extLst>
          </p:cNvPr>
          <p:cNvSpPr/>
          <p:nvPr/>
        </p:nvSpPr>
        <p:spPr>
          <a:xfrm>
            <a:off x="11396496" y="5783533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53351DF-F315-94F9-2A20-0D9738970387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</a:t>
            </a:r>
            <a:r>
              <a:rPr lang="fr-FR" sz="3600" dirty="0">
                <a:latin typeface="VALORANT" pitchFamily="2" charset="0"/>
              </a:rPr>
              <a:t>A</a:t>
            </a:r>
            <a:r>
              <a:rPr lang="fr-FR" sz="3600" b="1" dirty="0">
                <a:latin typeface="VALORANT" pitchFamily="2" charset="0"/>
              </a:rPr>
              <a:t> 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A93D7B99-4234-58E4-CA34-45345C02B781}"/>
              </a:ext>
            </a:extLst>
          </p:cNvPr>
          <p:cNvSpPr/>
          <p:nvPr/>
        </p:nvSpPr>
        <p:spPr>
          <a:xfrm>
            <a:off x="9863495" y="3750120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lèche : chevron 3">
            <a:extLst>
              <a:ext uri="{FF2B5EF4-FFF2-40B4-BE49-F238E27FC236}">
                <a16:creationId xmlns:a16="http://schemas.microsoft.com/office/drawing/2014/main" id="{94CBDA0F-CAA8-888A-3927-F1B4D36F480F}"/>
              </a:ext>
            </a:extLst>
          </p:cNvPr>
          <p:cNvSpPr/>
          <p:nvPr/>
        </p:nvSpPr>
        <p:spPr>
          <a:xfrm rot="5400000">
            <a:off x="9849562" y="3318054"/>
            <a:ext cx="179919" cy="9720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Flèche : chevron 43">
            <a:extLst>
              <a:ext uri="{FF2B5EF4-FFF2-40B4-BE49-F238E27FC236}">
                <a16:creationId xmlns:a16="http://schemas.microsoft.com/office/drawing/2014/main" id="{68E17597-8211-CE0E-E2F6-FD7887FE79BC}"/>
              </a:ext>
            </a:extLst>
          </p:cNvPr>
          <p:cNvSpPr/>
          <p:nvPr/>
        </p:nvSpPr>
        <p:spPr>
          <a:xfrm rot="5400000">
            <a:off x="11428270" y="6266915"/>
            <a:ext cx="179919" cy="9720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B2613AA-9342-A804-FDE2-3AEE5875370F}"/>
              </a:ext>
            </a:extLst>
          </p:cNvPr>
          <p:cNvCxnSpPr>
            <a:cxnSpLocks/>
          </p:cNvCxnSpPr>
          <p:nvPr/>
        </p:nvCxnSpPr>
        <p:spPr>
          <a:xfrm flipV="1">
            <a:off x="9988122" y="3919070"/>
            <a:ext cx="0" cy="220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4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VALORANT" pitchFamily="2" charset="0"/>
              </a:rPr>
              <a:t>Let’s</a:t>
            </a:r>
            <a:r>
              <a:rPr lang="fr-FR" sz="2000" dirty="0">
                <a:latin typeface="VALORANT" pitchFamily="2" charset="0"/>
              </a:rPr>
              <a:t> design a Valorant </a:t>
            </a:r>
            <a:r>
              <a:rPr lang="fr-FR" sz="2000" dirty="0" err="1">
                <a:latin typeface="VALORANT" pitchFamily="2" charset="0"/>
              </a:rPr>
              <a:t>map</a:t>
            </a:r>
            <a:r>
              <a:rPr lang="fr-FR" sz="2000" dirty="0">
                <a:latin typeface="VALORANT" pitchFamily="2" charset="0"/>
              </a:rPr>
              <a:t> </a:t>
            </a:r>
          </a:p>
        </p:txBody>
      </p:sp>
      <p:pic>
        <p:nvPicPr>
          <p:cNvPr id="2052" name="Picture 4" descr="Call Of Duty Black Ops 1 Maps">
            <a:extLst>
              <a:ext uri="{FF2B5EF4-FFF2-40B4-BE49-F238E27FC236}">
                <a16:creationId xmlns:a16="http://schemas.microsoft.com/office/drawing/2014/main" id="{CDC5DF93-656C-5B1E-6CE5-E1EB10DF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1047750"/>
            <a:ext cx="5276849" cy="52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5D9E49-1B75-E68A-5756-4D686ADE7C53}"/>
              </a:ext>
            </a:extLst>
          </p:cNvPr>
          <p:cNvSpPr txBox="1"/>
          <p:nvPr/>
        </p:nvSpPr>
        <p:spPr>
          <a:xfrm>
            <a:off x="7802163" y="6391274"/>
            <a:ext cx="3093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latin typeface="VALORANT" pitchFamily="2" charset="0"/>
              </a:rPr>
              <a:t>Map</a:t>
            </a:r>
            <a:r>
              <a:rPr lang="fr-FR" sz="1600" dirty="0">
                <a:solidFill>
                  <a:schemeClr val="bg1"/>
                </a:solidFill>
                <a:latin typeface="VALORANT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VALORANT" pitchFamily="2" charset="0"/>
              </a:rPr>
              <a:t>from</a:t>
            </a:r>
            <a:r>
              <a:rPr lang="fr-FR" sz="1600" dirty="0">
                <a:solidFill>
                  <a:schemeClr val="bg1"/>
                </a:solidFill>
                <a:latin typeface="VALORANT" pitchFamily="2" charset="0"/>
              </a:rPr>
              <a:t> Call of </a:t>
            </a:r>
            <a:r>
              <a:rPr lang="fr-FR" sz="1600" dirty="0" err="1">
                <a:solidFill>
                  <a:schemeClr val="bg1"/>
                </a:solidFill>
                <a:latin typeface="VALORANT" pitchFamily="2" charset="0"/>
              </a:rPr>
              <a:t>duty</a:t>
            </a:r>
            <a:endParaRPr lang="fr-FR" sz="1600" dirty="0">
              <a:solidFill>
                <a:schemeClr val="bg1"/>
              </a:solidFill>
              <a:latin typeface="VALOR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6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A - (Phase 1)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No real </a:t>
            </a:r>
            <a:r>
              <a:rPr lang="fr-FR" sz="1400" dirty="0" err="1">
                <a:latin typeface="Bahnschrift" panose="020B0502040204020203" pitchFamily="34" charset="0"/>
              </a:rPr>
              <a:t>need</a:t>
            </a:r>
            <a:r>
              <a:rPr lang="fr-FR" sz="1400" dirty="0">
                <a:latin typeface="Bahnschrift" panose="020B0502040204020203" pitchFamily="34" charset="0"/>
              </a:rPr>
              <a:t> of </a:t>
            </a:r>
            <a:r>
              <a:rPr lang="fr-FR" sz="1400" dirty="0" err="1">
                <a:latin typeface="Bahnschrift" panose="020B0502040204020203" pitchFamily="34" charset="0"/>
              </a:rPr>
              <a:t>smoke</a:t>
            </a:r>
            <a:r>
              <a:rPr lang="fr-FR" sz="1400" dirty="0">
                <a:latin typeface="Bahnschrift" panose="020B0502040204020203" pitchFamily="34" charset="0"/>
              </a:rPr>
              <a:t>, blinds</a:t>
            </a:r>
          </a:p>
          <a:p>
            <a:r>
              <a:rPr lang="en-US" sz="1400" dirty="0">
                <a:latin typeface="Bahnschrift" panose="020B0502040204020203" pitchFamily="34" charset="0"/>
              </a:rPr>
              <a:t>Easy push because a lot of space [2/3 attackers peaking at the same time] + a way to climb on wall (extra peak) 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Need of 2 </a:t>
            </a:r>
            <a:r>
              <a:rPr lang="fr-FR" sz="1400" dirty="0" err="1">
                <a:latin typeface="Bahnschrift" panose="020B0502040204020203" pitchFamily="34" charset="0"/>
              </a:rPr>
              <a:t>smokes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9991288" y="3917884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>
            <a:off x="7759480" y="3959604"/>
            <a:ext cx="2097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410D77B-00AC-9253-308F-1A8472D90A53}"/>
              </a:ext>
            </a:extLst>
          </p:cNvPr>
          <p:cNvCxnSpPr>
            <a:cxnSpLocks/>
          </p:cNvCxnSpPr>
          <p:nvPr/>
        </p:nvCxnSpPr>
        <p:spPr>
          <a:xfrm flipH="1">
            <a:off x="8967831" y="4848837"/>
            <a:ext cx="259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600" y="5298086"/>
            <a:ext cx="1807625" cy="1404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95110" y="5298086"/>
            <a:ext cx="1799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Flash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Molotov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89802A6-56FA-809C-1867-C0CAF49C81F5}"/>
              </a:ext>
            </a:extLst>
          </p:cNvPr>
          <p:cNvCxnSpPr>
            <a:cxnSpLocks/>
          </p:cNvCxnSpPr>
          <p:nvPr/>
        </p:nvCxnSpPr>
        <p:spPr>
          <a:xfrm flipH="1">
            <a:off x="11279021" y="5483082"/>
            <a:ext cx="288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A0091FB-471F-ACF0-9DC5-EDF0445974E7}"/>
              </a:ext>
            </a:extLst>
          </p:cNvPr>
          <p:cNvCxnSpPr>
            <a:cxnSpLocks/>
          </p:cNvCxnSpPr>
          <p:nvPr/>
        </p:nvCxnSpPr>
        <p:spPr>
          <a:xfrm>
            <a:off x="11309069" y="5689915"/>
            <a:ext cx="2884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09069" y="5884400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F8A2E3EB-263E-DCEF-1267-2CD33D953FF2}"/>
              </a:ext>
            </a:extLst>
          </p:cNvPr>
          <p:cNvSpPr/>
          <p:nvPr/>
        </p:nvSpPr>
        <p:spPr>
          <a:xfrm>
            <a:off x="9028305" y="3487669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944FD17-9329-C453-2626-802544293C67}"/>
              </a:ext>
            </a:extLst>
          </p:cNvPr>
          <p:cNvSpPr/>
          <p:nvPr/>
        </p:nvSpPr>
        <p:spPr>
          <a:xfrm>
            <a:off x="8490614" y="3315630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283A928-C495-C8E7-92BF-9ED0FB58A6E8}"/>
              </a:ext>
            </a:extLst>
          </p:cNvPr>
          <p:cNvSpPr/>
          <p:nvPr/>
        </p:nvSpPr>
        <p:spPr>
          <a:xfrm>
            <a:off x="11353702" y="6025645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11CE1F-F963-7A45-8624-3430B3642C0A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</a:t>
            </a:r>
            <a:r>
              <a:rPr lang="fr-FR" sz="3600" dirty="0">
                <a:latin typeface="VALORANT" pitchFamily="2" charset="0"/>
              </a:rPr>
              <a:t>A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01ED0F55-47BB-52F8-F527-6F60F6CF0B67}"/>
              </a:ext>
            </a:extLst>
          </p:cNvPr>
          <p:cNvSpPr/>
          <p:nvPr/>
        </p:nvSpPr>
        <p:spPr>
          <a:xfrm>
            <a:off x="11429595" y="6250129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5 branches 29">
            <a:extLst>
              <a:ext uri="{FF2B5EF4-FFF2-40B4-BE49-F238E27FC236}">
                <a16:creationId xmlns:a16="http://schemas.microsoft.com/office/drawing/2014/main" id="{07770F18-3B80-D09C-4331-4BC7B336FC29}"/>
              </a:ext>
            </a:extLst>
          </p:cNvPr>
          <p:cNvSpPr/>
          <p:nvPr/>
        </p:nvSpPr>
        <p:spPr>
          <a:xfrm>
            <a:off x="10175069" y="3801900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Cercle : creux 30">
            <a:extLst>
              <a:ext uri="{FF2B5EF4-FFF2-40B4-BE49-F238E27FC236}">
                <a16:creationId xmlns:a16="http://schemas.microsoft.com/office/drawing/2014/main" id="{319DE81F-CD20-27E2-FA4A-621941806CE4}"/>
              </a:ext>
            </a:extLst>
          </p:cNvPr>
          <p:cNvSpPr/>
          <p:nvPr/>
        </p:nvSpPr>
        <p:spPr>
          <a:xfrm>
            <a:off x="11074639" y="3703340"/>
            <a:ext cx="145314" cy="12367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Cercle : creux 34">
            <a:extLst>
              <a:ext uri="{FF2B5EF4-FFF2-40B4-BE49-F238E27FC236}">
                <a16:creationId xmlns:a16="http://schemas.microsoft.com/office/drawing/2014/main" id="{CF77ADD4-90E5-F345-1C29-2377AF86D702}"/>
              </a:ext>
            </a:extLst>
          </p:cNvPr>
          <p:cNvSpPr/>
          <p:nvPr/>
        </p:nvSpPr>
        <p:spPr>
          <a:xfrm>
            <a:off x="11419485" y="6507323"/>
            <a:ext cx="145314" cy="12367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2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A - (Phase 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en-US" sz="1400" dirty="0">
                <a:latin typeface="Bahnschrift" panose="020B0502040204020203" pitchFamily="34" charset="0"/>
              </a:rPr>
              <a:t>4 conflict lines</a:t>
            </a:r>
          </a:p>
          <a:p>
            <a:r>
              <a:rPr lang="en-US" sz="1400" dirty="0">
                <a:latin typeface="Bahnschrift" panose="020B0502040204020203" pitchFamily="34" charset="0"/>
              </a:rPr>
              <a:t>Easy to push but a lot of space for </a:t>
            </a:r>
            <a:r>
              <a:rPr lang="en-US" sz="1400" dirty="0" err="1">
                <a:latin typeface="Bahnschrift" panose="020B0502040204020203" pitchFamily="34" charset="0"/>
              </a:rPr>
              <a:t>defence</a:t>
            </a:r>
            <a:endParaRPr lang="en-US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TREE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2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No </a:t>
            </a:r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push (Small corridor) + </a:t>
            </a:r>
            <a:r>
              <a:rPr lang="fr-FR" sz="1400" dirty="0" err="1">
                <a:latin typeface="Bahnschrift" panose="020B0502040204020203" pitchFamily="34" charset="0"/>
              </a:rPr>
              <a:t>pretty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exposed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behind</a:t>
            </a:r>
            <a:r>
              <a:rPr lang="fr-FR" sz="1400" dirty="0">
                <a:latin typeface="Bahnschrift" panose="020B0502040204020203" pitchFamily="34" charset="0"/>
              </a:rPr>
              <a:t> [</a:t>
            </a: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Link </a:t>
            </a:r>
            <a:r>
              <a:rPr lang="fr-FR" sz="1400" dirty="0">
                <a:latin typeface="Bahnschrift" panose="020B0502040204020203" pitchFamily="34" charset="0"/>
              </a:rPr>
              <a:t>+ </a:t>
            </a: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  <a:r>
              <a:rPr lang="fr-FR" sz="1400" dirty="0" err="1">
                <a:latin typeface="VALORANT" pitchFamily="2" charset="0"/>
              </a:rPr>
              <a:t>courtyard</a:t>
            </a:r>
            <a:r>
              <a:rPr lang="fr-FR" sz="1400" dirty="0">
                <a:latin typeface="Bahnschrift" panose="020B0502040204020203" pitchFamily="34" charset="0"/>
              </a:rPr>
              <a:t>]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10679185" y="3537244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9151798" y="3537244"/>
            <a:ext cx="255295" cy="37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600" y="5298086"/>
            <a:ext cx="1807625" cy="1404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95110" y="5298086"/>
            <a:ext cx="1799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Smoke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Flash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Molotov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89802A6-56FA-809C-1867-C0CAF49C81F5}"/>
              </a:ext>
            </a:extLst>
          </p:cNvPr>
          <p:cNvCxnSpPr>
            <a:cxnSpLocks/>
          </p:cNvCxnSpPr>
          <p:nvPr/>
        </p:nvCxnSpPr>
        <p:spPr>
          <a:xfrm flipH="1">
            <a:off x="11279021" y="5483082"/>
            <a:ext cx="288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A0091FB-471F-ACF0-9DC5-EDF0445974E7}"/>
              </a:ext>
            </a:extLst>
          </p:cNvPr>
          <p:cNvCxnSpPr>
            <a:cxnSpLocks/>
          </p:cNvCxnSpPr>
          <p:nvPr/>
        </p:nvCxnSpPr>
        <p:spPr>
          <a:xfrm>
            <a:off x="11309069" y="5689915"/>
            <a:ext cx="2884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09069" y="5884400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8283A928-C495-C8E7-92BF-9ED0FB58A6E8}"/>
              </a:ext>
            </a:extLst>
          </p:cNvPr>
          <p:cNvSpPr/>
          <p:nvPr/>
        </p:nvSpPr>
        <p:spPr>
          <a:xfrm>
            <a:off x="11353702" y="6025645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11CE1F-F963-7A45-8624-3430B3642C0A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</a:t>
            </a:r>
            <a:r>
              <a:rPr lang="fr-FR" sz="3600" dirty="0">
                <a:latin typeface="VALORANT" pitchFamily="2" charset="0"/>
              </a:rPr>
              <a:t>A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01ED0F55-47BB-52F8-F527-6F60F6CF0B67}"/>
              </a:ext>
            </a:extLst>
          </p:cNvPr>
          <p:cNvSpPr/>
          <p:nvPr/>
        </p:nvSpPr>
        <p:spPr>
          <a:xfrm>
            <a:off x="11429595" y="6250129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Cercle : creux 34">
            <a:extLst>
              <a:ext uri="{FF2B5EF4-FFF2-40B4-BE49-F238E27FC236}">
                <a16:creationId xmlns:a16="http://schemas.microsoft.com/office/drawing/2014/main" id="{CF77ADD4-90E5-F345-1C29-2377AF86D702}"/>
              </a:ext>
            </a:extLst>
          </p:cNvPr>
          <p:cNvSpPr/>
          <p:nvPr/>
        </p:nvSpPr>
        <p:spPr>
          <a:xfrm>
            <a:off x="11419485" y="6507323"/>
            <a:ext cx="145314" cy="12367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1DF2B8-E96D-5FA8-0BF1-CEBF6B1B71BF}"/>
              </a:ext>
            </a:extLst>
          </p:cNvPr>
          <p:cNvSpPr/>
          <p:nvPr/>
        </p:nvSpPr>
        <p:spPr>
          <a:xfrm rot="15834886" flipV="1">
            <a:off x="9998291" y="2820092"/>
            <a:ext cx="1187926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FE5D35-8880-8A3C-2AC6-BC7BAAC6CCDA}"/>
              </a:ext>
            </a:extLst>
          </p:cNvPr>
          <p:cNvSpPr/>
          <p:nvPr/>
        </p:nvSpPr>
        <p:spPr>
          <a:xfrm rot="14356682">
            <a:off x="10179625" y="3096440"/>
            <a:ext cx="629745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D2D1FD-0B3C-5A2E-8FA9-D6BB307645D3}"/>
              </a:ext>
            </a:extLst>
          </p:cNvPr>
          <p:cNvSpPr/>
          <p:nvPr/>
        </p:nvSpPr>
        <p:spPr>
          <a:xfrm rot="19251592">
            <a:off x="10618858" y="3236383"/>
            <a:ext cx="491916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154AA2-6727-84DD-D39D-5554142B5999}"/>
              </a:ext>
            </a:extLst>
          </p:cNvPr>
          <p:cNvSpPr/>
          <p:nvPr/>
        </p:nvSpPr>
        <p:spPr>
          <a:xfrm rot="1884161">
            <a:off x="9698530" y="3163568"/>
            <a:ext cx="992058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D991F4-6AFC-3CCC-8284-B41B139D79AC}"/>
              </a:ext>
            </a:extLst>
          </p:cNvPr>
          <p:cNvSpPr/>
          <p:nvPr/>
        </p:nvSpPr>
        <p:spPr>
          <a:xfrm rot="7958415" flipV="1">
            <a:off x="9504509" y="3114051"/>
            <a:ext cx="598673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52F206-5819-5C47-5C9A-4EF49D3470E3}"/>
              </a:ext>
            </a:extLst>
          </p:cNvPr>
          <p:cNvSpPr/>
          <p:nvPr/>
        </p:nvSpPr>
        <p:spPr>
          <a:xfrm rot="10800000" flipV="1">
            <a:off x="9567075" y="3310962"/>
            <a:ext cx="48125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Jonction de sommaire 42">
            <a:extLst>
              <a:ext uri="{FF2B5EF4-FFF2-40B4-BE49-F238E27FC236}">
                <a16:creationId xmlns:a16="http://schemas.microsoft.com/office/drawing/2014/main" id="{85562F1D-7C20-FAF5-6305-EB0EBEAE41A0}"/>
              </a:ext>
            </a:extLst>
          </p:cNvPr>
          <p:cNvSpPr/>
          <p:nvPr/>
        </p:nvSpPr>
        <p:spPr>
          <a:xfrm>
            <a:off x="10145481" y="3244486"/>
            <a:ext cx="135204" cy="16895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79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VALORANT" pitchFamily="2" charset="0"/>
              </a:rPr>
              <a:t>Defense</a:t>
            </a:r>
            <a:r>
              <a:rPr lang="fr-FR" dirty="0">
                <a:latin typeface="VALORANT" pitchFamily="2" charset="0"/>
              </a:rPr>
              <a:t> A - (Phase 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entry trap position [</a:t>
            </a:r>
            <a:r>
              <a:rPr lang="fr-FR" sz="1400" dirty="0" err="1">
                <a:latin typeface="Bahnschrift" panose="020B0502040204020203" pitchFamily="34" charset="0"/>
              </a:rPr>
              <a:t>Exposed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from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other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path</a:t>
            </a:r>
            <a:r>
              <a:rPr lang="fr-FR" sz="1400" dirty="0">
                <a:latin typeface="Bahnschrift" panose="020B0502040204020203" pitchFamily="34" charset="0"/>
              </a:rPr>
              <a:t>]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3/4 </a:t>
            </a:r>
            <a:r>
              <a:rPr lang="fr-FR" sz="1400" dirty="0" err="1">
                <a:latin typeface="Bahnschrift" panose="020B0502040204020203" pitchFamily="34" charset="0"/>
              </a:rPr>
              <a:t>backsite</a:t>
            </a:r>
            <a:r>
              <a:rPr lang="fr-FR" sz="1400" dirty="0">
                <a:latin typeface="Bahnschrift" panose="020B0502040204020203" pitchFamily="34" charset="0"/>
              </a:rPr>
              <a:t> trap position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Slowing</a:t>
            </a:r>
            <a:r>
              <a:rPr lang="fr-FR" sz="1400" dirty="0">
                <a:latin typeface="Bahnschrift" panose="020B0502040204020203" pitchFamily="34" charset="0"/>
              </a:rPr>
              <a:t> down ennemies </a:t>
            </a:r>
            <a:r>
              <a:rPr lang="fr-FR" sz="1400" dirty="0" err="1">
                <a:latin typeface="Bahnschrift" panose="020B0502040204020203" pitchFamily="34" charset="0"/>
              </a:rPr>
              <a:t>is</a:t>
            </a:r>
            <a:r>
              <a:rPr lang="fr-FR" sz="1400" dirty="0">
                <a:latin typeface="Bahnschrift" panose="020B0502040204020203" pitchFamily="34" charset="0"/>
              </a:rPr>
              <a:t> not </a:t>
            </a:r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: </a:t>
            </a:r>
            <a:r>
              <a:rPr lang="fr-FR" sz="1400" dirty="0" err="1">
                <a:latin typeface="Bahnschrift" panose="020B0502040204020203" pitchFamily="34" charset="0"/>
              </a:rPr>
              <a:t>raze</a:t>
            </a:r>
            <a:r>
              <a:rPr lang="fr-FR" sz="1400" dirty="0">
                <a:latin typeface="Bahnschrift" panose="020B0502040204020203" pitchFamily="34" charset="0"/>
              </a:rPr>
              <a:t>/</a:t>
            </a:r>
            <a:r>
              <a:rPr lang="fr-FR" sz="1400" dirty="0" err="1">
                <a:latin typeface="Bahnschrift" panose="020B0502040204020203" pitchFamily="34" charset="0"/>
              </a:rPr>
              <a:t>jett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easy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dashes</a:t>
            </a:r>
            <a:r>
              <a:rPr lang="fr-FR" sz="1400" dirty="0">
                <a:latin typeface="Bahnschrift" panose="020B0502040204020203" pitchFamily="34" charset="0"/>
              </a:rPr>
              <a:t>  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TREE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Not hard to </a:t>
            </a:r>
            <a:r>
              <a:rPr lang="fr-FR" sz="1400" dirty="0" err="1">
                <a:latin typeface="Bahnschrift" panose="020B0502040204020203" pitchFamily="34" charset="0"/>
              </a:rPr>
              <a:t>defend</a:t>
            </a:r>
            <a:r>
              <a:rPr lang="fr-FR" sz="1400" dirty="0">
                <a:latin typeface="Bahnschrift" panose="020B0502040204020203" pitchFamily="34" charset="0"/>
              </a:rPr>
              <a:t> but </a:t>
            </a:r>
            <a:r>
              <a:rPr lang="fr-FR" sz="1400" dirty="0" err="1">
                <a:latin typeface="Bahnschrift" panose="020B0502040204020203" pitchFamily="34" charset="0"/>
              </a:rPr>
              <a:t>might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get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dangerous</a:t>
            </a:r>
            <a:r>
              <a:rPr lang="fr-FR" sz="1400" dirty="0">
                <a:latin typeface="Bahnschrift" panose="020B0502040204020203" pitchFamily="34" charset="0"/>
              </a:rPr>
              <a:t> if A </a:t>
            </a:r>
            <a:r>
              <a:rPr lang="fr-FR" sz="1400" dirty="0" err="1">
                <a:latin typeface="Bahnschrift" panose="020B0502040204020203" pitchFamily="34" charset="0"/>
              </a:rPr>
              <a:t>is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getting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pushed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10679185" y="3537244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 flipV="1">
            <a:off x="9151798" y="3537244"/>
            <a:ext cx="255295" cy="37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811CE1F-F963-7A45-8624-3430B3642C0A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</a:t>
            </a:r>
            <a:r>
              <a:rPr lang="fr-FR" sz="3600" dirty="0">
                <a:latin typeface="VALORANT" pitchFamily="2" charset="0"/>
              </a:rPr>
              <a:t>A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sp>
        <p:nvSpPr>
          <p:cNvPr id="24" name="Organigramme : Connecteur page suivante 23">
            <a:extLst>
              <a:ext uri="{FF2B5EF4-FFF2-40B4-BE49-F238E27FC236}">
                <a16:creationId xmlns:a16="http://schemas.microsoft.com/office/drawing/2014/main" id="{A54624C6-B351-116F-7790-792AD964E0B6}"/>
              </a:ext>
            </a:extLst>
          </p:cNvPr>
          <p:cNvSpPr/>
          <p:nvPr/>
        </p:nvSpPr>
        <p:spPr>
          <a:xfrm>
            <a:off x="11043644" y="3286293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page suivante 24">
            <a:extLst>
              <a:ext uri="{FF2B5EF4-FFF2-40B4-BE49-F238E27FC236}">
                <a16:creationId xmlns:a16="http://schemas.microsoft.com/office/drawing/2014/main" id="{28CFD99F-3960-C19E-48D3-2DDD19BA9308}"/>
              </a:ext>
            </a:extLst>
          </p:cNvPr>
          <p:cNvSpPr/>
          <p:nvPr/>
        </p:nvSpPr>
        <p:spPr>
          <a:xfrm>
            <a:off x="10876353" y="2367589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Joindre 25">
            <a:extLst>
              <a:ext uri="{FF2B5EF4-FFF2-40B4-BE49-F238E27FC236}">
                <a16:creationId xmlns:a16="http://schemas.microsoft.com/office/drawing/2014/main" id="{6106C64F-E0FC-7C9B-B6AF-C892340CA835}"/>
              </a:ext>
            </a:extLst>
          </p:cNvPr>
          <p:cNvSpPr/>
          <p:nvPr/>
        </p:nvSpPr>
        <p:spPr>
          <a:xfrm>
            <a:off x="10645311" y="3215382"/>
            <a:ext cx="67748" cy="168950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Cercle : creux 26">
            <a:extLst>
              <a:ext uri="{FF2B5EF4-FFF2-40B4-BE49-F238E27FC236}">
                <a16:creationId xmlns:a16="http://schemas.microsoft.com/office/drawing/2014/main" id="{DDF8A074-1FAA-9DA5-E875-D3BD47C65C14}"/>
              </a:ext>
            </a:extLst>
          </p:cNvPr>
          <p:cNvSpPr/>
          <p:nvPr/>
        </p:nvSpPr>
        <p:spPr>
          <a:xfrm>
            <a:off x="10606528" y="3432322"/>
            <a:ext cx="145314" cy="123674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4402062-F47A-6DE2-7263-D89816A0FB10}"/>
              </a:ext>
            </a:extLst>
          </p:cNvPr>
          <p:cNvSpPr/>
          <p:nvPr/>
        </p:nvSpPr>
        <p:spPr>
          <a:xfrm>
            <a:off x="10563655" y="3405798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Cercle : creux 30">
            <a:extLst>
              <a:ext uri="{FF2B5EF4-FFF2-40B4-BE49-F238E27FC236}">
                <a16:creationId xmlns:a16="http://schemas.microsoft.com/office/drawing/2014/main" id="{52B466EA-CD2D-8338-394A-3523A501741F}"/>
              </a:ext>
            </a:extLst>
          </p:cNvPr>
          <p:cNvSpPr/>
          <p:nvPr/>
        </p:nvSpPr>
        <p:spPr>
          <a:xfrm>
            <a:off x="9527907" y="3347847"/>
            <a:ext cx="145314" cy="123674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38351C7-F3C2-EB2D-C19B-2AE5226EE8E7}"/>
              </a:ext>
            </a:extLst>
          </p:cNvPr>
          <p:cNvSpPr/>
          <p:nvPr/>
        </p:nvSpPr>
        <p:spPr>
          <a:xfrm>
            <a:off x="9485034" y="3321323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Étoile : 5 branches 38">
            <a:extLst>
              <a:ext uri="{FF2B5EF4-FFF2-40B4-BE49-F238E27FC236}">
                <a16:creationId xmlns:a16="http://schemas.microsoft.com/office/drawing/2014/main" id="{E6E95203-E366-57A4-D3DB-F7230D60B156}"/>
              </a:ext>
            </a:extLst>
          </p:cNvPr>
          <p:cNvSpPr/>
          <p:nvPr/>
        </p:nvSpPr>
        <p:spPr>
          <a:xfrm>
            <a:off x="10428451" y="2326412"/>
            <a:ext cx="135204" cy="127259"/>
          </a:xfrm>
          <a:prstGeom prst="star5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page suivante 16">
            <a:extLst>
              <a:ext uri="{FF2B5EF4-FFF2-40B4-BE49-F238E27FC236}">
                <a16:creationId xmlns:a16="http://schemas.microsoft.com/office/drawing/2014/main" id="{BBFB9D48-E3C6-73E8-3E4E-A5BFB0B02AA0}"/>
              </a:ext>
            </a:extLst>
          </p:cNvPr>
          <p:cNvSpPr/>
          <p:nvPr/>
        </p:nvSpPr>
        <p:spPr>
          <a:xfrm>
            <a:off x="11020784" y="2743637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page suivante 17">
            <a:extLst>
              <a:ext uri="{FF2B5EF4-FFF2-40B4-BE49-F238E27FC236}">
                <a16:creationId xmlns:a16="http://schemas.microsoft.com/office/drawing/2014/main" id="{31C01A1F-EB0B-914E-A536-74755A6DE435}"/>
              </a:ext>
            </a:extLst>
          </p:cNvPr>
          <p:cNvSpPr/>
          <p:nvPr/>
        </p:nvSpPr>
        <p:spPr>
          <a:xfrm>
            <a:off x="10656325" y="2367589"/>
            <a:ext cx="45719" cy="98039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8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A - (Phase 2)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2 entry </a:t>
            </a:r>
            <a:r>
              <a:rPr lang="fr-FR" sz="1400" dirty="0" err="1">
                <a:latin typeface="Bahnschrift" panose="020B0502040204020203" pitchFamily="34" charset="0"/>
              </a:rPr>
              <a:t>paths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flank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Smoke on </a:t>
            </a:r>
            <a:r>
              <a:rPr lang="fr-FR" sz="1400" dirty="0" err="1">
                <a:latin typeface="Bahnschrift" panose="020B0502040204020203" pitchFamily="34" charset="0"/>
              </a:rPr>
              <a:t>Rafters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almost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mandatory</a:t>
            </a:r>
            <a:r>
              <a:rPr lang="fr-FR" sz="1400" dirty="0">
                <a:latin typeface="Bahnschrift" panose="020B0502040204020203" pitchFamily="34" charset="0"/>
              </a:rPr>
              <a:t> (Long up spot for snippers)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Box for Dash </a:t>
            </a:r>
            <a:r>
              <a:rPr lang="fr-FR" sz="1400" dirty="0" err="1">
                <a:latin typeface="Bahnschrift" panose="020B0502040204020203" pitchFamily="34" charset="0"/>
              </a:rPr>
              <a:t>Jett</a:t>
            </a:r>
            <a:r>
              <a:rPr lang="fr-FR" sz="1400" dirty="0">
                <a:latin typeface="Bahnschrift" panose="020B0502040204020203" pitchFamily="34" charset="0"/>
              </a:rPr>
              <a:t> + Smoke </a:t>
            </a:r>
          </a:p>
          <a:p>
            <a:endParaRPr lang="fr-FR" sz="1400" dirty="0">
              <a:latin typeface="Bahnschrift" panose="020B0502040204020203" pitchFamily="34" charset="0"/>
            </a:endParaRPr>
          </a:p>
          <a:p>
            <a:endParaRPr lang="fr-FR" sz="1400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TREE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11CE1F-F963-7A45-8624-3430B3642C0A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</a:t>
            </a:r>
            <a:r>
              <a:rPr lang="fr-FR" sz="3600" dirty="0">
                <a:latin typeface="VALORANT" pitchFamily="2" charset="0"/>
              </a:rPr>
              <a:t>A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4916648-1287-1855-962C-7911636B2044}"/>
              </a:ext>
            </a:extLst>
          </p:cNvPr>
          <p:cNvCxnSpPr>
            <a:cxnSpLocks/>
          </p:cNvCxnSpPr>
          <p:nvPr/>
        </p:nvCxnSpPr>
        <p:spPr>
          <a:xfrm flipV="1">
            <a:off x="10679185" y="3537244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799B6E6-539C-F1ED-739C-D672B513E2A8}"/>
              </a:ext>
            </a:extLst>
          </p:cNvPr>
          <p:cNvCxnSpPr>
            <a:cxnSpLocks/>
          </p:cNvCxnSpPr>
          <p:nvPr/>
        </p:nvCxnSpPr>
        <p:spPr>
          <a:xfrm flipV="1">
            <a:off x="9151798" y="3537244"/>
            <a:ext cx="255295" cy="37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A6217DA8-0888-FD3A-7798-5205A3508495}"/>
              </a:ext>
            </a:extLst>
          </p:cNvPr>
          <p:cNvSpPr/>
          <p:nvPr/>
        </p:nvSpPr>
        <p:spPr>
          <a:xfrm>
            <a:off x="10563655" y="2346766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47F8BEA-49C1-F272-7E19-125F9B90B72D}"/>
              </a:ext>
            </a:extLst>
          </p:cNvPr>
          <p:cNvSpPr/>
          <p:nvPr/>
        </p:nvSpPr>
        <p:spPr>
          <a:xfrm>
            <a:off x="10063163" y="3136729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08158BE-E29F-D9C8-779B-4A2E4190FA08}"/>
              </a:ext>
            </a:extLst>
          </p:cNvPr>
          <p:cNvSpPr/>
          <p:nvPr/>
        </p:nvSpPr>
        <p:spPr>
          <a:xfrm>
            <a:off x="9712223" y="2903235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223329A-1E08-4C71-F7B4-42A9B64A2337}"/>
              </a:ext>
            </a:extLst>
          </p:cNvPr>
          <p:cNvCxnSpPr>
            <a:cxnSpLocks/>
            <a:stCxn id="42" idx="2"/>
            <a:endCxn id="37" idx="0"/>
          </p:cNvCxnSpPr>
          <p:nvPr/>
        </p:nvCxnSpPr>
        <p:spPr>
          <a:xfrm>
            <a:off x="10502711" y="1533154"/>
            <a:ext cx="176474" cy="8136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86234C2-8017-EE83-665C-85CD9363AE8C}"/>
              </a:ext>
            </a:extLst>
          </p:cNvPr>
          <p:cNvCxnSpPr>
            <a:cxnSpLocks/>
            <a:stCxn id="42" idx="2"/>
            <a:endCxn id="38" idx="0"/>
          </p:cNvCxnSpPr>
          <p:nvPr/>
        </p:nvCxnSpPr>
        <p:spPr>
          <a:xfrm flipH="1">
            <a:off x="10178693" y="1533154"/>
            <a:ext cx="324018" cy="1603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E765DF7-4421-8FB4-25BF-B4546B4B996D}"/>
              </a:ext>
            </a:extLst>
          </p:cNvPr>
          <p:cNvSpPr/>
          <p:nvPr/>
        </p:nvSpPr>
        <p:spPr>
          <a:xfrm>
            <a:off x="9827753" y="1207939"/>
            <a:ext cx="1349916" cy="325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Main push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FF9F03-DA35-1C9A-41BB-3E797D9CA469}"/>
              </a:ext>
            </a:extLst>
          </p:cNvPr>
          <p:cNvSpPr/>
          <p:nvPr/>
        </p:nvSpPr>
        <p:spPr>
          <a:xfrm>
            <a:off x="8059467" y="2021551"/>
            <a:ext cx="1349916" cy="325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tx1"/>
                </a:solidFill>
                <a:latin typeface="Bahnschrift" panose="020B0502040204020203" pitchFamily="34" charset="0"/>
              </a:rPr>
              <a:t>Mid</a:t>
            </a:r>
            <a:r>
              <a:rPr lang="fr-FR" sz="1400" dirty="0">
                <a:solidFill>
                  <a:schemeClr val="tx1"/>
                </a:solidFill>
                <a:latin typeface="Bahnschrift" panose="020B0502040204020203" pitchFamily="34" charset="0"/>
              </a:rPr>
              <a:t> push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8452378-E297-46F8-5ADA-EDB679AE1E7A}"/>
              </a:ext>
            </a:extLst>
          </p:cNvPr>
          <p:cNvCxnSpPr>
            <a:cxnSpLocks/>
            <a:stCxn id="43" idx="2"/>
            <a:endCxn id="39" idx="0"/>
          </p:cNvCxnSpPr>
          <p:nvPr/>
        </p:nvCxnSpPr>
        <p:spPr>
          <a:xfrm>
            <a:off x="8734425" y="2346766"/>
            <a:ext cx="1093328" cy="5564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Étoile : 5 branches 45">
            <a:extLst>
              <a:ext uri="{FF2B5EF4-FFF2-40B4-BE49-F238E27FC236}">
                <a16:creationId xmlns:a16="http://schemas.microsoft.com/office/drawing/2014/main" id="{23136D8D-89E1-EDE5-7C53-02BF66364B9A}"/>
              </a:ext>
            </a:extLst>
          </p:cNvPr>
          <p:cNvSpPr/>
          <p:nvPr/>
        </p:nvSpPr>
        <p:spPr>
          <a:xfrm>
            <a:off x="10738121" y="3365370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rganigramme : Jonction de sommaire 46">
            <a:extLst>
              <a:ext uri="{FF2B5EF4-FFF2-40B4-BE49-F238E27FC236}">
                <a16:creationId xmlns:a16="http://schemas.microsoft.com/office/drawing/2014/main" id="{16C57EFD-49BF-67DD-EEF2-8DB13E2683BD}"/>
              </a:ext>
            </a:extLst>
          </p:cNvPr>
          <p:cNvSpPr/>
          <p:nvPr/>
        </p:nvSpPr>
        <p:spPr>
          <a:xfrm>
            <a:off x="10145481" y="3244486"/>
            <a:ext cx="135204" cy="16895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Ou 9">
            <a:extLst>
              <a:ext uri="{FF2B5EF4-FFF2-40B4-BE49-F238E27FC236}">
                <a16:creationId xmlns:a16="http://schemas.microsoft.com/office/drawing/2014/main" id="{31010136-1FE0-05E1-340D-735BE87CCF07}"/>
              </a:ext>
            </a:extLst>
          </p:cNvPr>
          <p:cNvSpPr/>
          <p:nvPr/>
        </p:nvSpPr>
        <p:spPr>
          <a:xfrm>
            <a:off x="10347617" y="2661909"/>
            <a:ext cx="149552" cy="148360"/>
          </a:xfrm>
          <a:prstGeom prst="flowChar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1B2A51-2D91-3443-18B7-D4D8102D16BE}"/>
              </a:ext>
            </a:extLst>
          </p:cNvPr>
          <p:cNvSpPr/>
          <p:nvPr/>
        </p:nvSpPr>
        <p:spPr>
          <a:xfrm>
            <a:off x="9898600" y="5298086"/>
            <a:ext cx="1807625" cy="1404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2E5AE87-A341-1491-8F01-AB31241864F4}"/>
              </a:ext>
            </a:extLst>
          </p:cNvPr>
          <p:cNvSpPr txBox="1"/>
          <p:nvPr/>
        </p:nvSpPr>
        <p:spPr>
          <a:xfrm>
            <a:off x="9895090" y="5311173"/>
            <a:ext cx="179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Jett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target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dash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sp>
        <p:nvSpPr>
          <p:cNvPr id="57" name="Organigramme : Ou 56">
            <a:extLst>
              <a:ext uri="{FF2B5EF4-FFF2-40B4-BE49-F238E27FC236}">
                <a16:creationId xmlns:a16="http://schemas.microsoft.com/office/drawing/2014/main" id="{141E6FE9-3FE0-0172-3A47-BE6C3E24818E}"/>
              </a:ext>
            </a:extLst>
          </p:cNvPr>
          <p:cNvSpPr/>
          <p:nvPr/>
        </p:nvSpPr>
        <p:spPr>
          <a:xfrm>
            <a:off x="11412884" y="5396929"/>
            <a:ext cx="149552" cy="148360"/>
          </a:xfrm>
          <a:prstGeom prst="flowChar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846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VALORANT" pitchFamily="2" charset="0"/>
              </a:rPr>
              <a:t>Haven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pic>
        <p:nvPicPr>
          <p:cNvPr id="8194" name="Picture 2" descr="Correctif des cônes de vision de la mini-carte Valorant dans les ...">
            <a:extLst>
              <a:ext uri="{FF2B5EF4-FFF2-40B4-BE49-F238E27FC236}">
                <a16:creationId xmlns:a16="http://schemas.microsoft.com/office/drawing/2014/main" id="{E6D99B30-A420-A943-B806-6E049B1D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2070786"/>
            <a:ext cx="7724775" cy="43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5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9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VALORANT" pitchFamily="2" charset="0"/>
              </a:rPr>
              <a:t>Let’s</a:t>
            </a:r>
            <a:r>
              <a:rPr lang="fr-FR" sz="2000" dirty="0">
                <a:latin typeface="VALORANT" pitchFamily="2" charset="0"/>
              </a:rPr>
              <a:t> design a Valorant </a:t>
            </a:r>
            <a:r>
              <a:rPr lang="fr-FR" sz="2000" dirty="0" err="1">
                <a:latin typeface="VALORANT" pitchFamily="2" charset="0"/>
              </a:rPr>
              <a:t>map</a:t>
            </a:r>
            <a:r>
              <a:rPr lang="fr-FR" sz="2000" dirty="0">
                <a:latin typeface="VALORANT" pitchFamily="2" charset="0"/>
              </a:rPr>
              <a:t>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E4F2304-1374-8E7A-9AD3-8319A20018B8}"/>
              </a:ext>
            </a:extLst>
          </p:cNvPr>
          <p:cNvGrpSpPr/>
          <p:nvPr/>
        </p:nvGrpSpPr>
        <p:grpSpPr>
          <a:xfrm>
            <a:off x="204789" y="2094277"/>
            <a:ext cx="4095750" cy="2915870"/>
            <a:chOff x="204789" y="1553153"/>
            <a:chExt cx="4095750" cy="29158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A2AE18-524D-3D9A-D5FC-903A68BB5976}"/>
                </a:ext>
              </a:extLst>
            </p:cNvPr>
            <p:cNvSpPr/>
            <p:nvPr/>
          </p:nvSpPr>
          <p:spPr>
            <a:xfrm>
              <a:off x="204789" y="1553153"/>
              <a:ext cx="4095750" cy="291587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47C0760-8ABD-315F-6714-F6DDAB1F148F}"/>
                </a:ext>
              </a:extLst>
            </p:cNvPr>
            <p:cNvSpPr txBox="1"/>
            <p:nvPr/>
          </p:nvSpPr>
          <p:spPr>
            <a:xfrm>
              <a:off x="290513" y="1606700"/>
              <a:ext cx="401002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sz="3600" b="1" dirty="0">
                  <a:latin typeface="VALORANT" pitchFamily="2" charset="0"/>
                </a:rPr>
                <a:t>1)</a:t>
              </a:r>
              <a:r>
                <a:rPr lang="fr-FR" sz="3600" b="1" dirty="0"/>
                <a:t> </a:t>
              </a:r>
              <a:r>
                <a:rPr lang="fr-FR" dirty="0" err="1">
                  <a:latin typeface="Bahnschrift" panose="020B0502040204020203" pitchFamily="34" charset="0"/>
                </a:rPr>
                <a:t>Study</a:t>
              </a:r>
              <a:r>
                <a:rPr lang="fr-FR" dirty="0">
                  <a:latin typeface="Bahnschrift" panose="020B0502040204020203" pitchFamily="34" charset="0"/>
                </a:rPr>
                <a:t> </a:t>
              </a:r>
              <a:r>
                <a:rPr lang="fr-FR" dirty="0" err="1">
                  <a:latin typeface="Bahnschrift" panose="020B0502040204020203" pitchFamily="34" charset="0"/>
                </a:rPr>
                <a:t>existing</a:t>
              </a:r>
              <a:r>
                <a:rPr lang="fr-FR" dirty="0">
                  <a:latin typeface="Bahnschrift" panose="020B0502040204020203" pitchFamily="34" charset="0"/>
                </a:rPr>
                <a:t> </a:t>
              </a:r>
              <a:r>
                <a:rPr lang="fr-FR" dirty="0" err="1">
                  <a:latin typeface="Bahnschrift" panose="020B0502040204020203" pitchFamily="34" charset="0"/>
                </a:rPr>
                <a:t>maps</a:t>
              </a:r>
              <a:r>
                <a:rPr lang="fr-FR" dirty="0">
                  <a:latin typeface="Bahnschrift" panose="020B0502040204020203" pitchFamily="34" charset="0"/>
                </a:rPr>
                <a:t> </a:t>
              </a:r>
            </a:p>
            <a:p>
              <a:endParaRPr lang="fr-FR" dirty="0"/>
            </a:p>
            <a:p>
              <a:endParaRPr lang="fr-FR" dirty="0"/>
            </a:p>
            <a:p>
              <a:r>
                <a:rPr lang="fr-FR" sz="3600" b="1" dirty="0">
                  <a:latin typeface="VALORANT" pitchFamily="2" charset="0"/>
                </a:rPr>
                <a:t>2)</a:t>
              </a:r>
              <a:r>
                <a:rPr lang="fr-FR" sz="3600" b="1" dirty="0"/>
                <a:t> </a:t>
              </a:r>
              <a:r>
                <a:rPr lang="fr-FR" dirty="0">
                  <a:latin typeface="Bahnschrift" panose="020B0502040204020203" pitchFamily="34" charset="0"/>
                </a:rPr>
                <a:t>Design the </a:t>
              </a:r>
              <a:r>
                <a:rPr lang="fr-FR" dirty="0" err="1">
                  <a:latin typeface="Bahnschrift" panose="020B0502040204020203" pitchFamily="34" charset="0"/>
                </a:rPr>
                <a:t>map</a:t>
              </a:r>
              <a:r>
                <a:rPr lang="fr-FR" dirty="0">
                  <a:latin typeface="Bahnschrift" panose="020B0502040204020203" pitchFamily="34" charset="0"/>
                </a:rPr>
                <a:t> on </a:t>
              </a:r>
              <a:r>
                <a:rPr lang="fr-FR" dirty="0" err="1">
                  <a:latin typeface="Bahnschrift" panose="020B0502040204020203" pitchFamily="34" charset="0"/>
                </a:rPr>
                <a:t>paper</a:t>
              </a:r>
              <a:endParaRPr lang="fr-FR" dirty="0">
                <a:latin typeface="Bahnschrift" panose="020B0502040204020203" pitchFamily="34" charset="0"/>
              </a:endParaRPr>
            </a:p>
            <a:p>
              <a:endParaRPr lang="fr-FR" dirty="0"/>
            </a:p>
            <a:p>
              <a:endParaRPr lang="fr-FR" dirty="0"/>
            </a:p>
            <a:p>
              <a:r>
                <a:rPr lang="fr-FR" sz="3600" b="1" dirty="0">
                  <a:latin typeface="VALORANT" pitchFamily="2" charset="0"/>
                </a:rPr>
                <a:t>3)</a:t>
              </a:r>
              <a:r>
                <a:rPr lang="fr-FR" sz="3600" b="1" dirty="0"/>
                <a:t> </a:t>
              </a:r>
              <a:r>
                <a:rPr lang="fr-FR" dirty="0">
                  <a:latin typeface="Bahnschrift" panose="020B0502040204020203" pitchFamily="34" charset="0"/>
                </a:rPr>
                <a:t>Test </a:t>
              </a:r>
              <a:r>
                <a:rPr lang="fr-FR" dirty="0" err="1">
                  <a:latin typeface="Bahnschrift" panose="020B0502040204020203" pitchFamily="34" charset="0"/>
                </a:rPr>
                <a:t>it</a:t>
              </a:r>
              <a:r>
                <a:rPr lang="fr-FR" dirty="0">
                  <a:latin typeface="Bahnschrift" panose="020B0502040204020203" pitchFamily="34" charset="0"/>
                </a:rPr>
                <a:t> </a:t>
              </a:r>
              <a:r>
                <a:rPr lang="fr-FR" dirty="0" err="1">
                  <a:latin typeface="Bahnschrift" panose="020B0502040204020203" pitchFamily="34" charset="0"/>
                </a:rPr>
                <a:t>with</a:t>
              </a:r>
              <a:r>
                <a:rPr lang="fr-FR" dirty="0">
                  <a:latin typeface="Bahnschrift" panose="020B0502040204020203" pitchFamily="34" charset="0"/>
                </a:rPr>
                <a:t> </a:t>
              </a:r>
              <a:r>
                <a:rPr lang="fr-FR" dirty="0" err="1">
                  <a:latin typeface="Bahnschrift" panose="020B0502040204020203" pitchFamily="34" charset="0"/>
                </a:rPr>
                <a:t>Unreal</a:t>
              </a:r>
              <a:r>
                <a:rPr lang="fr-FR" dirty="0">
                  <a:latin typeface="Bahnschrift" panose="020B0502040204020203" pitchFamily="34" charset="0"/>
                </a:rPr>
                <a:t> Engine </a:t>
              </a:r>
            </a:p>
          </p:txBody>
        </p:sp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A23237EB-A6F6-9AC9-2E49-B7B2F31B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74" y="1553151"/>
            <a:ext cx="7012575" cy="39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6FD466F-BD09-C482-43DA-A9602E1F9A9F}"/>
              </a:ext>
            </a:extLst>
          </p:cNvPr>
          <p:cNvSpPr txBox="1"/>
          <p:nvPr/>
        </p:nvSpPr>
        <p:spPr>
          <a:xfrm>
            <a:off x="4893674" y="5591174"/>
            <a:ext cx="701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VALORANT" pitchFamily="2" charset="0"/>
              </a:rPr>
              <a:t>UE – </a:t>
            </a:r>
            <a:r>
              <a:rPr lang="fr-FR" sz="1600" dirty="0" err="1">
                <a:solidFill>
                  <a:schemeClr val="bg1"/>
                </a:solidFill>
                <a:latin typeface="VALORANT" pitchFamily="2" charset="0"/>
              </a:rPr>
              <a:t>Lyra</a:t>
            </a:r>
            <a:r>
              <a:rPr lang="fr-FR" sz="1600" dirty="0">
                <a:solidFill>
                  <a:schemeClr val="bg1"/>
                </a:solidFill>
                <a:latin typeface="VALORANT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VALORANT" pitchFamily="2" charset="0"/>
              </a:rPr>
              <a:t>project</a:t>
            </a:r>
            <a:endParaRPr lang="fr-FR" sz="1600" dirty="0">
              <a:solidFill>
                <a:schemeClr val="bg1"/>
              </a:solidFill>
              <a:latin typeface="VALOR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3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166689" y="1090466"/>
            <a:ext cx="432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VALORANT" pitchFamily="2" charset="0"/>
              </a:rPr>
              <a:t>1)</a:t>
            </a:r>
            <a:r>
              <a:rPr lang="fr-FR" sz="4000" b="1" dirty="0"/>
              <a:t> </a:t>
            </a:r>
            <a:r>
              <a:rPr lang="fr-FR" sz="2000" dirty="0" err="1">
                <a:latin typeface="Bahnschrift" panose="020B0502040204020203" pitchFamily="34" charset="0"/>
              </a:rPr>
              <a:t>Study</a:t>
            </a:r>
            <a:r>
              <a:rPr lang="fr-FR" sz="2000" dirty="0">
                <a:latin typeface="Bahnschrift" panose="020B0502040204020203" pitchFamily="34" charset="0"/>
              </a:rPr>
              <a:t> </a:t>
            </a:r>
            <a:r>
              <a:rPr lang="fr-FR" sz="2000" dirty="0" err="1">
                <a:latin typeface="Bahnschrift" panose="020B0502040204020203" pitchFamily="34" charset="0"/>
              </a:rPr>
              <a:t>existing</a:t>
            </a:r>
            <a:r>
              <a:rPr lang="fr-FR" sz="2000" dirty="0">
                <a:latin typeface="Bahnschrift" panose="020B0502040204020203" pitchFamily="34" charset="0"/>
              </a:rPr>
              <a:t> </a:t>
            </a:r>
            <a:r>
              <a:rPr lang="fr-FR" sz="2000" dirty="0" err="1">
                <a:latin typeface="Bahnschrift" panose="020B0502040204020203" pitchFamily="34" charset="0"/>
              </a:rPr>
              <a:t>maps</a:t>
            </a:r>
            <a:r>
              <a:rPr lang="fr-FR" sz="2000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11" name="Picture 4" descr="Valorant Map Queue">
            <a:extLst>
              <a:ext uri="{FF2B5EF4-FFF2-40B4-BE49-F238E27FC236}">
                <a16:creationId xmlns:a16="http://schemas.microsoft.com/office/drawing/2014/main" id="{4BAD99F1-7E12-8E18-7305-B3EB99DA1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99586"/>
            <a:ext cx="7515225" cy="42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4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VALORANT" pitchFamily="2" charset="0"/>
              </a:rPr>
              <a:t>Maps</a:t>
            </a:r>
            <a:endParaRPr lang="fr-FR" sz="3600" dirty="0">
              <a:latin typeface="VALORANT" pitchFamily="2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1B57415-5675-C7BA-5AD3-B97074D10801}"/>
              </a:ext>
            </a:extLst>
          </p:cNvPr>
          <p:cNvGrpSpPr/>
          <p:nvPr/>
        </p:nvGrpSpPr>
        <p:grpSpPr>
          <a:xfrm>
            <a:off x="204789" y="1938031"/>
            <a:ext cx="4095750" cy="4718720"/>
            <a:chOff x="204789" y="2094276"/>
            <a:chExt cx="4095750" cy="47187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137AD2-4937-3352-1B01-5AB0867912FB}"/>
                </a:ext>
              </a:extLst>
            </p:cNvPr>
            <p:cNvSpPr/>
            <p:nvPr/>
          </p:nvSpPr>
          <p:spPr>
            <a:xfrm>
              <a:off x="204789" y="2094276"/>
              <a:ext cx="4095750" cy="47187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0A8FA1D-AFCF-2882-3D56-BE2A86FD0855}"/>
                </a:ext>
              </a:extLst>
            </p:cNvPr>
            <p:cNvSpPr txBox="1"/>
            <p:nvPr/>
          </p:nvSpPr>
          <p:spPr>
            <a:xfrm>
              <a:off x="290512" y="2196348"/>
              <a:ext cx="3945928" cy="4616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The goal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is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to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deeply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understand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how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maps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in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Valorant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work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to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be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able to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produce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a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map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of the best possible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quality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. </a:t>
              </a:r>
            </a:p>
            <a:p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  <a:p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I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will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mainly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study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the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number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of entry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paths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, the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number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of </a:t>
              </a:r>
              <a:r>
                <a:rPr lang="en-US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conflict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lines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and the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number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of trap positions for the defenders. </a:t>
              </a:r>
              <a:r>
                <a:rPr lang="fr-FR" sz="1400" dirty="0">
                  <a:latin typeface="VALORANT" pitchFamily="2" charset="0"/>
                  <a:sym typeface="Wingdings" panose="05000000000000000000" pitchFamily="2" charset="2"/>
                </a:rPr>
                <a:t>WHY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>
                  <a:latin typeface="VALORANT" pitchFamily="2" charset="0"/>
                  <a:sym typeface="Wingdings" panose="05000000000000000000" pitchFamily="2" charset="2"/>
                </a:rPr>
                <a:t>?</a:t>
              </a:r>
            </a:p>
            <a:p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Those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numbers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will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guide me to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create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a </a:t>
              </a:r>
              <a:r>
                <a:rPr lang="en-US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competitive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map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: if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every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map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has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only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2 entry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paths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, I do not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want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to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create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a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map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with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10. </a:t>
              </a:r>
            </a:p>
            <a:p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Entry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paths</a:t>
              </a:r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  <a:p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A direct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path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to a site (Not a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flank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).</a:t>
              </a:r>
            </a:p>
            <a:p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Conflict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lines</a:t>
              </a:r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  <a:p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Very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common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line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where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defenders and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attackers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 shoot the </a:t>
              </a:r>
              <a:r>
                <a:rPr lang="fr-FR" sz="1400" dirty="0" err="1">
                  <a:latin typeface="Bahnschrift" panose="020B0502040204020203" pitchFamily="34" charset="0"/>
                  <a:sym typeface="Wingdings" panose="05000000000000000000" pitchFamily="2" charset="2"/>
                </a:rPr>
                <a:t>others</a:t>
              </a: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.</a:t>
              </a:r>
            </a:p>
            <a:p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è"/>
              </a:pPr>
              <a:r>
                <a:rPr lang="fr-FR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Trap positions</a:t>
              </a:r>
            </a:p>
            <a:p>
              <a:r>
                <a:rPr lang="en-US" sz="1400" dirty="0">
                  <a:latin typeface="Bahnschrift" panose="020B0502040204020203" pitchFamily="34" charset="0"/>
                  <a:sym typeface="Wingdings" panose="05000000000000000000" pitchFamily="2" charset="2"/>
                </a:rPr>
                <a:t>How much opportunity do defenders have to hold their position on the site.</a:t>
              </a:r>
              <a:endParaRPr lang="fr-FR" sz="1400" dirty="0">
                <a:latin typeface="Bahnschrift" panose="020B0502040204020203" pitchFamily="34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1026" name="Picture 2" descr="The Beginner's Guide to Playing CS:GO | GameSync Esports">
            <a:extLst>
              <a:ext uri="{FF2B5EF4-FFF2-40B4-BE49-F238E27FC236}">
                <a16:creationId xmlns:a16="http://schemas.microsoft.com/office/drawing/2014/main" id="{D0B168A3-C8F4-DF25-F241-4D995C17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49" y="1938031"/>
            <a:ext cx="7301218" cy="41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D6765C-C00D-95BA-38B2-084C31202DFB}"/>
              </a:ext>
            </a:extLst>
          </p:cNvPr>
          <p:cNvSpPr txBox="1"/>
          <p:nvPr/>
        </p:nvSpPr>
        <p:spPr>
          <a:xfrm>
            <a:off x="4764949" y="6128070"/>
            <a:ext cx="730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VALORANT" pitchFamily="2" charset="0"/>
              </a:rPr>
              <a:t>Dust</a:t>
            </a:r>
            <a:r>
              <a:rPr lang="fr-FR" sz="1600" dirty="0">
                <a:solidFill>
                  <a:schemeClr val="bg1"/>
                </a:solidFill>
                <a:latin typeface="VALORANT" pitchFamily="2" charset="0"/>
              </a:rPr>
              <a:t> 2 – CS:GO</a:t>
            </a:r>
          </a:p>
        </p:txBody>
      </p:sp>
    </p:spTree>
    <p:extLst>
      <p:ext uri="{BB962C8B-B14F-4D97-AF65-F5344CB8AC3E}">
        <p14:creationId xmlns:p14="http://schemas.microsoft.com/office/powerpoint/2010/main" val="419573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pic>
        <p:nvPicPr>
          <p:cNvPr id="6148" name="Picture 4" descr="VALORANT: Así se creó Ascent, el mapa que sirvió como campo de pruebas ...">
            <a:extLst>
              <a:ext uri="{FF2B5EF4-FFF2-40B4-BE49-F238E27FC236}">
                <a16:creationId xmlns:a16="http://schemas.microsoft.com/office/drawing/2014/main" id="{B5A7A9C1-1C0E-1C49-5BF7-C06F76F2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46" y="1997262"/>
            <a:ext cx="7700436" cy="43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7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pic>
        <p:nvPicPr>
          <p:cNvPr id="6150" name="Picture 6" descr="All callouts for VALORANT's new map, Ascent | Dot Esports">
            <a:extLst>
              <a:ext uri="{FF2B5EF4-FFF2-40B4-BE49-F238E27FC236}">
                <a16:creationId xmlns:a16="http://schemas.microsoft.com/office/drawing/2014/main" id="{CCE65546-5F37-7E43-4663-F4F87DFE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35" y="2094277"/>
            <a:ext cx="6866814" cy="38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84984F-2E8C-CD7D-F6BC-E5F2D9F7F66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0DB7E0-D8E8-59E8-F42E-1207B48C0FE1}"/>
              </a:ext>
            </a:extLst>
          </p:cNvPr>
          <p:cNvSpPr txBox="1"/>
          <p:nvPr/>
        </p:nvSpPr>
        <p:spPr>
          <a:xfrm>
            <a:off x="290513" y="2147824"/>
            <a:ext cx="40100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VALORANT" pitchFamily="2" charset="0"/>
              </a:rPr>
              <a:t>location</a:t>
            </a:r>
          </a:p>
          <a:p>
            <a:r>
              <a:rPr lang="fr-FR" sz="1400" dirty="0" err="1"/>
              <a:t>Italy</a:t>
            </a:r>
            <a:r>
              <a:rPr lang="fr-FR" sz="1400" dirty="0"/>
              <a:t>, Venice </a:t>
            </a:r>
          </a:p>
          <a:p>
            <a:endParaRPr lang="fr-FR" dirty="0"/>
          </a:p>
          <a:p>
            <a:r>
              <a:rPr lang="fr-FR" dirty="0">
                <a:latin typeface="VALORANT" pitchFamily="2" charset="0"/>
              </a:rPr>
              <a:t>Spike Sites</a:t>
            </a:r>
          </a:p>
          <a:p>
            <a:r>
              <a:rPr lang="fr-FR" sz="1400" dirty="0" err="1"/>
              <a:t>Two</a:t>
            </a:r>
            <a:r>
              <a:rPr lang="fr-FR" sz="1400" dirty="0"/>
              <a:t> sites</a:t>
            </a:r>
          </a:p>
          <a:p>
            <a:endParaRPr lang="fr-FR" dirty="0"/>
          </a:p>
          <a:p>
            <a:r>
              <a:rPr lang="fr-FR" sz="1600" dirty="0">
                <a:latin typeface="VALORANT" pitchFamily="2" charset="0"/>
              </a:rPr>
              <a:t>Dynamic ELEMENTS</a:t>
            </a:r>
          </a:p>
          <a:p>
            <a:r>
              <a:rPr lang="en-US" sz="1400" dirty="0"/>
              <a:t>Irreversible bomb doors – 500 HP</a:t>
            </a:r>
          </a:p>
          <a:p>
            <a:endParaRPr lang="en-US" dirty="0"/>
          </a:p>
          <a:p>
            <a:r>
              <a:rPr lang="fr-FR" dirty="0" err="1">
                <a:latin typeface="VALORANT" pitchFamily="2" charset="0"/>
              </a:rPr>
              <a:t>Map</a:t>
            </a:r>
            <a:r>
              <a:rPr lang="fr-FR" dirty="0">
                <a:latin typeface="VALORANT" pitchFamily="2" charset="0"/>
              </a:rPr>
              <a:t> size</a:t>
            </a:r>
          </a:p>
          <a:p>
            <a:r>
              <a:rPr lang="en-US" sz="1400" dirty="0"/>
              <a:t>Short</a:t>
            </a:r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66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4609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83805" y="2049361"/>
            <a:ext cx="401002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A few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symbols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to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understand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the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map</a:t>
            </a:r>
            <a:endParaRPr lang="fr-FR" sz="1600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endParaRPr lang="fr-FR" sz="1050" dirty="0">
              <a:latin typeface="VALORANT" pitchFamily="2" charset="0"/>
              <a:sym typeface="Wingdings" panose="05000000000000000000" pitchFamily="2" charset="2"/>
            </a:endParaRPr>
          </a:p>
          <a:p>
            <a:r>
              <a:rPr lang="fr-FR" sz="1050" dirty="0">
                <a:latin typeface="VALORANT" pitchFamily="2" charset="0"/>
                <a:sym typeface="Wingdings" panose="05000000000000000000" pitchFamily="2" charset="2"/>
              </a:rPr>
              <a:t>General</a:t>
            </a:r>
            <a:endParaRPr lang="fr-FR" sz="1100" dirty="0">
              <a:latin typeface="VALORANT" pitchFamily="2" charset="0"/>
              <a:sym typeface="Wingdings" panose="05000000000000000000" pitchFamily="2" charset="2"/>
            </a:endParaRP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Orb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Attack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barrier</a:t>
            </a:r>
            <a:endParaRPr lang="fr-FR" sz="1600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Defence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barrier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Conflict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line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</a:t>
            </a:r>
          </a:p>
          <a:p>
            <a:r>
              <a:rPr lang="fr-FR" sz="1000" dirty="0" err="1">
                <a:latin typeface="VALORANT" pitchFamily="2" charset="0"/>
                <a:sym typeface="Wingdings" panose="05000000000000000000" pitchFamily="2" charset="2"/>
              </a:rPr>
              <a:t>Defense</a:t>
            </a:r>
            <a:r>
              <a:rPr lang="fr-FR" sz="1000" dirty="0">
                <a:latin typeface="VALORANT" pitchFamily="2" charset="0"/>
                <a:sym typeface="Wingdings" panose="05000000000000000000" pitchFamily="2" charset="2"/>
              </a:rPr>
              <a:t>/Attack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/      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Wallbang</a:t>
            </a:r>
            <a:endParaRPr lang="fr-FR" sz="1600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/       Smoke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/       Molotov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/       Flash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/       Sage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wall</a:t>
            </a:r>
            <a:endParaRPr lang="fr-FR" sz="1600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 /       Target (Doors / Switches)</a:t>
            </a:r>
          </a:p>
          <a:p>
            <a:endParaRPr lang="fr-FR" sz="1600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r>
              <a:rPr lang="fr-FR" sz="1000" dirty="0" err="1">
                <a:latin typeface="VALORANT" pitchFamily="2" charset="0"/>
                <a:sym typeface="Wingdings" panose="05000000000000000000" pitchFamily="2" charset="2"/>
              </a:rPr>
              <a:t>Defense</a:t>
            </a:r>
            <a:r>
              <a:rPr lang="fr-FR" sz="1000" dirty="0">
                <a:latin typeface="VALORANT" pitchFamily="2" charset="0"/>
                <a:sym typeface="Wingdings" panose="05000000000000000000" pitchFamily="2" charset="2"/>
              </a:rPr>
              <a:t>			               Attack</a:t>
            </a:r>
          </a:p>
          <a:p>
            <a:r>
              <a:rPr lang="fr-FR" sz="1000" dirty="0">
                <a:latin typeface="VALORANT" pitchFamily="2" charset="0"/>
                <a:sym typeface="Wingdings" panose="05000000000000000000" pitchFamily="2" charset="2"/>
              </a:rPr>
              <a:t>   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Trap position                      Stack position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Slow sage 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  Agressive push</a:t>
            </a:r>
          </a:p>
          <a:p>
            <a:endParaRPr lang="fr-FR" sz="1600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endParaRPr lang="fr-FR" sz="1600" dirty="0">
              <a:latin typeface="Bahnschrift" panose="020B0502040204020203" pitchFamily="34" charset="0"/>
            </a:endParaRP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osange 33">
            <a:extLst>
              <a:ext uri="{FF2B5EF4-FFF2-40B4-BE49-F238E27FC236}">
                <a16:creationId xmlns:a16="http://schemas.microsoft.com/office/drawing/2014/main" id="{D2C313F8-C1A5-1601-4788-19ECD7751E46}"/>
              </a:ext>
            </a:extLst>
          </p:cNvPr>
          <p:cNvSpPr/>
          <p:nvPr/>
        </p:nvSpPr>
        <p:spPr>
          <a:xfrm>
            <a:off x="338983" y="2718124"/>
            <a:ext cx="146792" cy="167688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Losange 34">
            <a:extLst>
              <a:ext uri="{FF2B5EF4-FFF2-40B4-BE49-F238E27FC236}">
                <a16:creationId xmlns:a16="http://schemas.microsoft.com/office/drawing/2014/main" id="{1379C450-0350-75DB-CFFE-D0B7F76C5E22}"/>
              </a:ext>
            </a:extLst>
          </p:cNvPr>
          <p:cNvSpPr/>
          <p:nvPr/>
        </p:nvSpPr>
        <p:spPr>
          <a:xfrm>
            <a:off x="9932885" y="3634697"/>
            <a:ext cx="92279" cy="92105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0512200-225E-3BB3-906D-1D0698822A30}"/>
              </a:ext>
            </a:extLst>
          </p:cNvPr>
          <p:cNvCxnSpPr>
            <a:cxnSpLocks/>
          </p:cNvCxnSpPr>
          <p:nvPr/>
        </p:nvCxnSpPr>
        <p:spPr>
          <a:xfrm>
            <a:off x="301165" y="3032314"/>
            <a:ext cx="2224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5851906-A3A9-FD5F-C8D8-0EBE574019D8}"/>
              </a:ext>
            </a:extLst>
          </p:cNvPr>
          <p:cNvCxnSpPr>
            <a:cxnSpLocks/>
          </p:cNvCxnSpPr>
          <p:nvPr/>
        </p:nvCxnSpPr>
        <p:spPr>
          <a:xfrm>
            <a:off x="301165" y="3347468"/>
            <a:ext cx="22242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osange 20">
            <a:extLst>
              <a:ext uri="{FF2B5EF4-FFF2-40B4-BE49-F238E27FC236}">
                <a16:creationId xmlns:a16="http://schemas.microsoft.com/office/drawing/2014/main" id="{48F8FF68-DCC8-3A11-C717-474C581D0AD4}"/>
              </a:ext>
            </a:extLst>
          </p:cNvPr>
          <p:cNvSpPr/>
          <p:nvPr/>
        </p:nvSpPr>
        <p:spPr>
          <a:xfrm>
            <a:off x="6992499" y="3094554"/>
            <a:ext cx="92279" cy="92105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64E93D-84FA-A146-533F-CBFC2D3DF13D}"/>
              </a:ext>
            </a:extLst>
          </p:cNvPr>
          <p:cNvSpPr/>
          <p:nvPr/>
        </p:nvSpPr>
        <p:spPr>
          <a:xfrm flipV="1">
            <a:off x="301165" y="3536471"/>
            <a:ext cx="222427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3F12AAB-56C1-1DFC-58F0-F3605363A724}"/>
              </a:ext>
            </a:extLst>
          </p:cNvPr>
          <p:cNvSpPr/>
          <p:nvPr/>
        </p:nvSpPr>
        <p:spPr>
          <a:xfrm>
            <a:off x="283805" y="4326512"/>
            <a:ext cx="231060" cy="1689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F1AE844-F720-85C5-9782-273990F2E08A}"/>
              </a:ext>
            </a:extLst>
          </p:cNvPr>
          <p:cNvSpPr/>
          <p:nvPr/>
        </p:nvSpPr>
        <p:spPr>
          <a:xfrm>
            <a:off x="731072" y="4314476"/>
            <a:ext cx="231060" cy="1689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Organigramme : Connecteur page suivante 24">
            <a:extLst>
              <a:ext uri="{FF2B5EF4-FFF2-40B4-BE49-F238E27FC236}">
                <a16:creationId xmlns:a16="http://schemas.microsoft.com/office/drawing/2014/main" id="{1F1D47C1-488F-D7C1-9437-BE8B844B0CBD}"/>
              </a:ext>
            </a:extLst>
          </p:cNvPr>
          <p:cNvSpPr/>
          <p:nvPr/>
        </p:nvSpPr>
        <p:spPr>
          <a:xfrm>
            <a:off x="332210" y="5938749"/>
            <a:ext cx="102593" cy="168950"/>
          </a:xfrm>
          <a:prstGeom prst="flowChartOffpageConnector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ercle : creux 25">
            <a:extLst>
              <a:ext uri="{FF2B5EF4-FFF2-40B4-BE49-F238E27FC236}">
                <a16:creationId xmlns:a16="http://schemas.microsoft.com/office/drawing/2014/main" id="{0CF4FF3F-75EC-DBFA-CC6D-3511CED48E29}"/>
              </a:ext>
            </a:extLst>
          </p:cNvPr>
          <p:cNvSpPr/>
          <p:nvPr/>
        </p:nvSpPr>
        <p:spPr>
          <a:xfrm>
            <a:off x="301165" y="4578397"/>
            <a:ext cx="201624" cy="151060"/>
          </a:xfrm>
          <a:prstGeom prst="donu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Cercle : creux 26">
            <a:extLst>
              <a:ext uri="{FF2B5EF4-FFF2-40B4-BE49-F238E27FC236}">
                <a16:creationId xmlns:a16="http://schemas.microsoft.com/office/drawing/2014/main" id="{92D99C52-AA54-AABF-AAB9-645ABC4B0A30}"/>
              </a:ext>
            </a:extLst>
          </p:cNvPr>
          <p:cNvSpPr/>
          <p:nvPr/>
        </p:nvSpPr>
        <p:spPr>
          <a:xfrm>
            <a:off x="745888" y="4570758"/>
            <a:ext cx="201624" cy="151060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AD491260-0C1D-A3DF-B289-A78739BB4681}"/>
              </a:ext>
            </a:extLst>
          </p:cNvPr>
          <p:cNvSpPr/>
          <p:nvPr/>
        </p:nvSpPr>
        <p:spPr>
          <a:xfrm>
            <a:off x="779000" y="4848814"/>
            <a:ext cx="135204" cy="127259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5 branches 28">
            <a:extLst>
              <a:ext uri="{FF2B5EF4-FFF2-40B4-BE49-F238E27FC236}">
                <a16:creationId xmlns:a16="http://schemas.microsoft.com/office/drawing/2014/main" id="{D51F414B-B13E-C2EB-4A01-9C48CD389D04}"/>
              </a:ext>
            </a:extLst>
          </p:cNvPr>
          <p:cNvSpPr/>
          <p:nvPr/>
        </p:nvSpPr>
        <p:spPr>
          <a:xfrm>
            <a:off x="344700" y="4837463"/>
            <a:ext cx="135204" cy="127259"/>
          </a:xfrm>
          <a:prstGeom prst="star5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Joindre 29">
            <a:extLst>
              <a:ext uri="{FF2B5EF4-FFF2-40B4-BE49-F238E27FC236}">
                <a16:creationId xmlns:a16="http://schemas.microsoft.com/office/drawing/2014/main" id="{69EE4F3E-BAD0-8967-EB12-17B48B02EBC7}"/>
              </a:ext>
            </a:extLst>
          </p:cNvPr>
          <p:cNvSpPr/>
          <p:nvPr/>
        </p:nvSpPr>
        <p:spPr>
          <a:xfrm>
            <a:off x="332905" y="6171542"/>
            <a:ext cx="107193" cy="179511"/>
          </a:xfrm>
          <a:prstGeom prst="flowChartCollat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603C41-C4EA-71C9-4A0F-B40531089D69}"/>
              </a:ext>
            </a:extLst>
          </p:cNvPr>
          <p:cNvSpPr/>
          <p:nvPr/>
        </p:nvSpPr>
        <p:spPr>
          <a:xfrm>
            <a:off x="304302" y="5135088"/>
            <a:ext cx="216000" cy="36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45F894-EC6A-D8A5-86AA-2B2998411A0C}"/>
              </a:ext>
            </a:extLst>
          </p:cNvPr>
          <p:cNvSpPr/>
          <p:nvPr/>
        </p:nvSpPr>
        <p:spPr>
          <a:xfrm>
            <a:off x="738700" y="5132319"/>
            <a:ext cx="216000" cy="36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6614091E-5782-710D-006F-27D94CA37826}"/>
              </a:ext>
            </a:extLst>
          </p:cNvPr>
          <p:cNvSpPr/>
          <p:nvPr/>
        </p:nvSpPr>
        <p:spPr>
          <a:xfrm rot="16200000">
            <a:off x="349145" y="4074168"/>
            <a:ext cx="113975" cy="21746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669E3AFA-FD3C-2BE4-FF77-704B2EC332B3}"/>
              </a:ext>
            </a:extLst>
          </p:cNvPr>
          <p:cNvSpPr/>
          <p:nvPr/>
        </p:nvSpPr>
        <p:spPr>
          <a:xfrm rot="16200000">
            <a:off x="797242" y="4078386"/>
            <a:ext cx="113975" cy="21746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chevron 39">
            <a:extLst>
              <a:ext uri="{FF2B5EF4-FFF2-40B4-BE49-F238E27FC236}">
                <a16:creationId xmlns:a16="http://schemas.microsoft.com/office/drawing/2014/main" id="{DECEDEA2-3AA6-A668-7E85-314E74394657}"/>
              </a:ext>
            </a:extLst>
          </p:cNvPr>
          <p:cNvSpPr/>
          <p:nvPr/>
        </p:nvSpPr>
        <p:spPr>
          <a:xfrm>
            <a:off x="304302" y="6478739"/>
            <a:ext cx="179919" cy="9720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Organigramme : Fusion 40">
            <a:extLst>
              <a:ext uri="{FF2B5EF4-FFF2-40B4-BE49-F238E27FC236}">
                <a16:creationId xmlns:a16="http://schemas.microsoft.com/office/drawing/2014/main" id="{CE0EA234-AE39-8E86-2616-51F09708CFA8}"/>
              </a:ext>
            </a:extLst>
          </p:cNvPr>
          <p:cNvSpPr/>
          <p:nvPr/>
        </p:nvSpPr>
        <p:spPr>
          <a:xfrm>
            <a:off x="2635291" y="5938749"/>
            <a:ext cx="178311" cy="134456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Jonction de sommaire 41">
            <a:extLst>
              <a:ext uri="{FF2B5EF4-FFF2-40B4-BE49-F238E27FC236}">
                <a16:creationId xmlns:a16="http://schemas.microsoft.com/office/drawing/2014/main" id="{7804CE2D-CEBC-6739-A1EA-01D390A9D89A}"/>
              </a:ext>
            </a:extLst>
          </p:cNvPr>
          <p:cNvSpPr/>
          <p:nvPr/>
        </p:nvSpPr>
        <p:spPr>
          <a:xfrm>
            <a:off x="779000" y="5302099"/>
            <a:ext cx="135204" cy="16895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rganigramme : Jonction de sommaire 42">
            <a:extLst>
              <a:ext uri="{FF2B5EF4-FFF2-40B4-BE49-F238E27FC236}">
                <a16:creationId xmlns:a16="http://schemas.microsoft.com/office/drawing/2014/main" id="{C1847633-295B-6F71-DFB9-858674C67C39}"/>
              </a:ext>
            </a:extLst>
          </p:cNvPr>
          <p:cNvSpPr/>
          <p:nvPr/>
        </p:nvSpPr>
        <p:spPr>
          <a:xfrm>
            <a:off x="344700" y="5306187"/>
            <a:ext cx="135204" cy="168950"/>
          </a:xfrm>
          <a:prstGeom prst="flowChartSummingJunc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1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4BE2-CC8D-F5A0-927A-075820E2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92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VALORANT" pitchFamily="2" charset="0"/>
              </a:rPr>
              <a:t>Valorant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472AC-773C-39FC-9822-B63AB3C953B4}"/>
              </a:ext>
            </a:extLst>
          </p:cNvPr>
          <p:cNvSpPr txBox="1"/>
          <p:nvPr/>
        </p:nvSpPr>
        <p:spPr>
          <a:xfrm>
            <a:off x="204789" y="1291700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VALORANT" pitchFamily="2" charset="0"/>
              </a:rPr>
              <a:t>Ascent</a:t>
            </a:r>
            <a:r>
              <a:rPr lang="fr-FR" sz="3600" b="1" dirty="0">
                <a:latin typeface="VALORANT" pitchFamily="2" charset="0"/>
              </a:rPr>
              <a:t> - B</a:t>
            </a:r>
            <a:endParaRPr lang="fr-FR" sz="3600" dirty="0">
              <a:latin typeface="Bahnschrift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33CE23-CC04-CC13-217F-A86B9C1F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889233"/>
            <a:ext cx="5943600" cy="58143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5C01DC-7C5B-F6E4-FA0F-7A1064448937}"/>
              </a:ext>
            </a:extLst>
          </p:cNvPr>
          <p:cNvSpPr/>
          <p:nvPr/>
        </p:nvSpPr>
        <p:spPr>
          <a:xfrm>
            <a:off x="204789" y="2094277"/>
            <a:ext cx="4095750" cy="3706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CA87F-76B0-D866-EA93-C0DD32CEBA01}"/>
              </a:ext>
            </a:extLst>
          </p:cNvPr>
          <p:cNvSpPr txBox="1"/>
          <p:nvPr/>
        </p:nvSpPr>
        <p:spPr>
          <a:xfrm>
            <a:off x="290513" y="2147824"/>
            <a:ext cx="40100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ALORANT" pitchFamily="2" charset="0"/>
              </a:rPr>
              <a:t>Attack B - (Phase 1)</a:t>
            </a:r>
            <a:endParaRPr lang="fr-FR" dirty="0">
              <a:latin typeface="Bahnschrift" panose="020B0502040204020203" pitchFamily="34" charset="0"/>
            </a:endParaRP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latin typeface="Bahnschrift" panose="020B0502040204020203" pitchFamily="34" charset="0"/>
              </a:rPr>
              <a:t>2 entry </a:t>
            </a:r>
            <a:r>
              <a:rPr lang="fr-FR" sz="1600" dirty="0" err="1">
                <a:latin typeface="Bahnschrift" panose="020B0502040204020203" pitchFamily="34" charset="0"/>
              </a:rPr>
              <a:t>paths</a:t>
            </a:r>
            <a:endParaRPr lang="fr-FR" sz="1600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VALORANT" pitchFamily="2" charset="0"/>
              </a:rPr>
              <a:t>Main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1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line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Narrow corridor (</a:t>
            </a:r>
            <a:r>
              <a:rPr lang="fr-FR" sz="1400" dirty="0" err="1">
                <a:latin typeface="Bahnschrift" panose="020B0502040204020203" pitchFamily="34" charset="0"/>
              </a:rPr>
              <a:t>vulnerable</a:t>
            </a:r>
            <a:r>
              <a:rPr lang="fr-FR" sz="1400" dirty="0">
                <a:latin typeface="Bahnschrift" panose="020B0502040204020203" pitchFamily="34" charset="0"/>
              </a:rPr>
              <a:t> to </a:t>
            </a:r>
            <a:r>
              <a:rPr lang="fr-FR" sz="1400" dirty="0" err="1">
                <a:latin typeface="Bahnschrift" panose="020B0502040204020203" pitchFamily="34" charset="0"/>
              </a:rPr>
              <a:t>shock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darts</a:t>
            </a:r>
            <a:r>
              <a:rPr lang="fr-FR" sz="1400" dirty="0">
                <a:latin typeface="Bahnschrift" panose="020B0502040204020203" pitchFamily="34" charset="0"/>
              </a:rPr>
              <a:t>, </a:t>
            </a:r>
            <a:r>
              <a:rPr lang="fr-FR" sz="1400" dirty="0" err="1">
                <a:latin typeface="Bahnschrift" panose="020B0502040204020203" pitchFamily="34" charset="0"/>
              </a:rPr>
              <a:t>paints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shells</a:t>
            </a:r>
            <a:r>
              <a:rPr lang="fr-FR" sz="1400" dirty="0">
                <a:latin typeface="Bahnschrift" panose="020B0502040204020203" pitchFamily="34" charset="0"/>
              </a:rPr>
              <a:t>, </a:t>
            </a:r>
            <a:r>
              <a:rPr lang="fr-FR" sz="1400" dirty="0" err="1">
                <a:latin typeface="Bahnschrift" panose="020B0502040204020203" pitchFamily="34" charset="0"/>
              </a:rPr>
              <a:t>wallbang</a:t>
            </a:r>
            <a:r>
              <a:rPr lang="fr-FR" sz="1400" dirty="0">
                <a:latin typeface="Bahnschrift" panose="020B0502040204020203" pitchFamily="34" charset="0"/>
              </a:rPr>
              <a:t>)</a:t>
            </a: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VALORANT" pitchFamily="2" charset="0"/>
              </a:rPr>
              <a:t>Mid</a:t>
            </a:r>
            <a:r>
              <a:rPr lang="fr-FR" sz="1400" dirty="0">
                <a:latin typeface="VALORANT" pitchFamily="2" charset="0"/>
              </a:rPr>
              <a:t> </a:t>
            </a:r>
          </a:p>
          <a:p>
            <a:r>
              <a:rPr lang="fr-FR" sz="1400" dirty="0">
                <a:latin typeface="Bahnschrift" panose="020B0502040204020203" pitchFamily="34" charset="0"/>
              </a:rPr>
              <a:t>4 </a:t>
            </a:r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Pretty</a:t>
            </a:r>
            <a:r>
              <a:rPr lang="fr-FR" sz="1400" dirty="0">
                <a:latin typeface="Bahnschrift" panose="020B0502040204020203" pitchFamily="34" charset="0"/>
              </a:rPr>
              <a:t> open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749817C-8252-D428-1216-C9F4726764F0}"/>
              </a:ext>
            </a:extLst>
          </p:cNvPr>
          <p:cNvCxnSpPr>
            <a:cxnSpLocks/>
          </p:cNvCxnSpPr>
          <p:nvPr/>
        </p:nvCxnSpPr>
        <p:spPr>
          <a:xfrm flipV="1">
            <a:off x="7046752" y="3489460"/>
            <a:ext cx="0" cy="227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4B30AD7-0FE6-A7E9-1DE3-118C8B5ABB1B}"/>
              </a:ext>
            </a:extLst>
          </p:cNvPr>
          <p:cNvCxnSpPr>
            <a:cxnSpLocks/>
          </p:cNvCxnSpPr>
          <p:nvPr/>
        </p:nvCxnSpPr>
        <p:spPr>
          <a:xfrm>
            <a:off x="7759480" y="3959604"/>
            <a:ext cx="2097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410D77B-00AC-9253-308F-1A8472D90A53}"/>
              </a:ext>
            </a:extLst>
          </p:cNvPr>
          <p:cNvCxnSpPr>
            <a:cxnSpLocks/>
          </p:cNvCxnSpPr>
          <p:nvPr/>
        </p:nvCxnSpPr>
        <p:spPr>
          <a:xfrm flipH="1">
            <a:off x="8959442" y="4848837"/>
            <a:ext cx="268118" cy="4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ACCD84B-A4B7-2194-7870-FAD017A4599F}"/>
              </a:ext>
            </a:extLst>
          </p:cNvPr>
          <p:cNvSpPr/>
          <p:nvPr/>
        </p:nvSpPr>
        <p:spPr>
          <a:xfrm rot="20749335">
            <a:off x="7008935" y="3206545"/>
            <a:ext cx="601253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DC2A18-BD50-19E7-8891-BCADED702F0D}"/>
              </a:ext>
            </a:extLst>
          </p:cNvPr>
          <p:cNvSpPr/>
          <p:nvPr/>
        </p:nvSpPr>
        <p:spPr>
          <a:xfrm rot="16200000">
            <a:off x="8531642" y="4161619"/>
            <a:ext cx="1152387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CAE10DE-A8A3-D8A1-FD38-E5F9BC8F3F71}"/>
              </a:ext>
            </a:extLst>
          </p:cNvPr>
          <p:cNvSpPr/>
          <p:nvPr/>
        </p:nvSpPr>
        <p:spPr>
          <a:xfrm rot="20465246">
            <a:off x="8205930" y="3722825"/>
            <a:ext cx="131675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0A5C97-B0F1-1AAC-8B4D-102FA53FC7EB}"/>
              </a:ext>
            </a:extLst>
          </p:cNvPr>
          <p:cNvSpPr/>
          <p:nvPr/>
        </p:nvSpPr>
        <p:spPr>
          <a:xfrm rot="15444084">
            <a:off x="7909977" y="3944291"/>
            <a:ext cx="1806791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4A52855-02BD-716F-F703-9301A9D3B999}"/>
              </a:ext>
            </a:extLst>
          </p:cNvPr>
          <p:cNvSpPr/>
          <p:nvPr/>
        </p:nvSpPr>
        <p:spPr>
          <a:xfrm>
            <a:off x="9898599" y="5496942"/>
            <a:ext cx="1807625" cy="1203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B6DC79-6D4B-A309-B295-579AF1AA1909}"/>
              </a:ext>
            </a:extLst>
          </p:cNvPr>
          <p:cNvSpPr txBox="1"/>
          <p:nvPr/>
        </p:nvSpPr>
        <p:spPr>
          <a:xfrm>
            <a:off x="9862615" y="5513530"/>
            <a:ext cx="1799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attack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Spawn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defence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1400" dirty="0" err="1">
                <a:latin typeface="Bahnschrift" panose="020B0502040204020203" pitchFamily="34" charset="0"/>
              </a:rPr>
              <a:t>Conflict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lines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>
                <a:latin typeface="Bahnschrift" panose="020B0502040204020203" pitchFamily="34" charset="0"/>
              </a:rPr>
              <a:t>Position </a:t>
            </a:r>
            <a:r>
              <a:rPr lang="fr-FR" sz="1400" dirty="0" err="1">
                <a:latin typeface="Bahnschrift" panose="020B0502040204020203" pitchFamily="34" charset="0"/>
              </a:rPr>
              <a:t>studied</a:t>
            </a:r>
            <a:endParaRPr lang="fr-FR" sz="1400" dirty="0">
              <a:latin typeface="Bahnschrift" panose="020B0502040204020203" pitchFamily="34" charset="0"/>
            </a:endParaRPr>
          </a:p>
          <a:p>
            <a:r>
              <a:rPr lang="fr-FR" sz="1400" dirty="0" err="1">
                <a:latin typeface="Bahnschrift" panose="020B0502040204020203" pitchFamily="34" charset="0"/>
              </a:rPr>
              <a:t>Wallbang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6153B6-2206-EA39-C4AF-BB1E58A86811}"/>
              </a:ext>
            </a:extLst>
          </p:cNvPr>
          <p:cNvSpPr/>
          <p:nvPr/>
        </p:nvSpPr>
        <p:spPr>
          <a:xfrm flipV="1">
            <a:off x="11313551" y="6098687"/>
            <a:ext cx="288423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DAD6BDE-D1B2-6B75-D763-DB91B757034A}"/>
              </a:ext>
            </a:extLst>
          </p:cNvPr>
          <p:cNvCxnSpPr>
            <a:cxnSpLocks/>
          </p:cNvCxnSpPr>
          <p:nvPr/>
        </p:nvCxnSpPr>
        <p:spPr>
          <a:xfrm>
            <a:off x="6960730" y="3717393"/>
            <a:ext cx="151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DD0F436-1280-7DB3-196B-DADFC832E270}"/>
              </a:ext>
            </a:extLst>
          </p:cNvPr>
          <p:cNvCxnSpPr>
            <a:cxnSpLocks/>
          </p:cNvCxnSpPr>
          <p:nvPr/>
        </p:nvCxnSpPr>
        <p:spPr>
          <a:xfrm>
            <a:off x="7759480" y="3875128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2849956-9291-3945-1A10-EBBCC6759DF6}"/>
              </a:ext>
            </a:extLst>
          </p:cNvPr>
          <p:cNvCxnSpPr>
            <a:cxnSpLocks/>
          </p:cNvCxnSpPr>
          <p:nvPr/>
        </p:nvCxnSpPr>
        <p:spPr>
          <a:xfrm>
            <a:off x="9227560" y="4764361"/>
            <a:ext cx="0" cy="16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159F276-6255-A053-E43F-B0C66B5AAF46}"/>
              </a:ext>
            </a:extLst>
          </p:cNvPr>
          <p:cNvCxnSpPr>
            <a:cxnSpLocks/>
          </p:cNvCxnSpPr>
          <p:nvPr/>
        </p:nvCxnSpPr>
        <p:spPr>
          <a:xfrm flipH="1">
            <a:off x="9766300" y="4139329"/>
            <a:ext cx="425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89802A6-56FA-809C-1867-C0CAF49C81F5}"/>
              </a:ext>
            </a:extLst>
          </p:cNvPr>
          <p:cNvCxnSpPr>
            <a:cxnSpLocks/>
          </p:cNvCxnSpPr>
          <p:nvPr/>
        </p:nvCxnSpPr>
        <p:spPr>
          <a:xfrm flipH="1">
            <a:off x="11313551" y="5676029"/>
            <a:ext cx="288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EF2952E-6979-37B2-AE3C-1B880A60A3AB}"/>
              </a:ext>
            </a:extLst>
          </p:cNvPr>
          <p:cNvCxnSpPr>
            <a:cxnSpLocks/>
          </p:cNvCxnSpPr>
          <p:nvPr/>
        </p:nvCxnSpPr>
        <p:spPr>
          <a:xfrm>
            <a:off x="7528420" y="3035678"/>
            <a:ext cx="1540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9A7EEF20-E755-EF97-C123-C161BEECD2B3}"/>
              </a:ext>
            </a:extLst>
          </p:cNvPr>
          <p:cNvCxnSpPr>
            <a:cxnSpLocks/>
          </p:cNvCxnSpPr>
          <p:nvPr/>
        </p:nvCxnSpPr>
        <p:spPr>
          <a:xfrm>
            <a:off x="8490614" y="3032314"/>
            <a:ext cx="2438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A0091FB-471F-ACF0-9DC5-EDF0445974E7}"/>
              </a:ext>
            </a:extLst>
          </p:cNvPr>
          <p:cNvCxnSpPr>
            <a:cxnSpLocks/>
          </p:cNvCxnSpPr>
          <p:nvPr/>
        </p:nvCxnSpPr>
        <p:spPr>
          <a:xfrm>
            <a:off x="11313551" y="5882862"/>
            <a:ext cx="28842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E7784DA-ABC0-2DBE-0966-FAAF2679BF3F}"/>
              </a:ext>
            </a:extLst>
          </p:cNvPr>
          <p:cNvCxnSpPr>
            <a:cxnSpLocks/>
          </p:cNvCxnSpPr>
          <p:nvPr/>
        </p:nvCxnSpPr>
        <p:spPr>
          <a:xfrm>
            <a:off x="9492972" y="3419664"/>
            <a:ext cx="13997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42DAE610-AFFB-F16D-76C2-5DC470190D64}"/>
              </a:ext>
            </a:extLst>
          </p:cNvPr>
          <p:cNvCxnSpPr>
            <a:cxnSpLocks/>
          </p:cNvCxnSpPr>
          <p:nvPr/>
        </p:nvCxnSpPr>
        <p:spPr>
          <a:xfrm flipV="1">
            <a:off x="10579992" y="3489460"/>
            <a:ext cx="214743" cy="2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46ED122B-C5BE-DC48-D7DE-E89027203F89}"/>
              </a:ext>
            </a:extLst>
          </p:cNvPr>
          <p:cNvCxnSpPr>
            <a:cxnSpLocks/>
          </p:cNvCxnSpPr>
          <p:nvPr/>
        </p:nvCxnSpPr>
        <p:spPr>
          <a:xfrm>
            <a:off x="11313551" y="6329125"/>
            <a:ext cx="2884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E890767-36F3-99C8-B2B6-22B0FE28B7C5}"/>
              </a:ext>
            </a:extLst>
          </p:cNvPr>
          <p:cNvSpPr/>
          <p:nvPr/>
        </p:nvSpPr>
        <p:spPr>
          <a:xfrm rot="18239298" flipV="1">
            <a:off x="8043625" y="3544191"/>
            <a:ext cx="101921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lèche : bas 127">
            <a:extLst>
              <a:ext uri="{FF2B5EF4-FFF2-40B4-BE49-F238E27FC236}">
                <a16:creationId xmlns:a16="http://schemas.microsoft.com/office/drawing/2014/main" id="{008C2BB4-B0EC-B7C9-5AF5-9E604C99FA44}"/>
              </a:ext>
            </a:extLst>
          </p:cNvPr>
          <p:cNvSpPr/>
          <p:nvPr/>
        </p:nvSpPr>
        <p:spPr>
          <a:xfrm>
            <a:off x="6991948" y="2872992"/>
            <a:ext cx="109608" cy="146501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lèche : bas 128">
            <a:extLst>
              <a:ext uri="{FF2B5EF4-FFF2-40B4-BE49-F238E27FC236}">
                <a16:creationId xmlns:a16="http://schemas.microsoft.com/office/drawing/2014/main" id="{D0365029-04F5-8B90-52AD-C416B600FE51}"/>
              </a:ext>
            </a:extLst>
          </p:cNvPr>
          <p:cNvSpPr/>
          <p:nvPr/>
        </p:nvSpPr>
        <p:spPr>
          <a:xfrm rot="16200000">
            <a:off x="11431772" y="6462100"/>
            <a:ext cx="113975" cy="21746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Losange 33">
            <a:extLst>
              <a:ext uri="{FF2B5EF4-FFF2-40B4-BE49-F238E27FC236}">
                <a16:creationId xmlns:a16="http://schemas.microsoft.com/office/drawing/2014/main" id="{D2C313F8-C1A5-1601-4788-19ECD7751E46}"/>
              </a:ext>
            </a:extLst>
          </p:cNvPr>
          <p:cNvSpPr/>
          <p:nvPr/>
        </p:nvSpPr>
        <p:spPr>
          <a:xfrm>
            <a:off x="6992499" y="3094554"/>
            <a:ext cx="92279" cy="92105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Losange 34">
            <a:extLst>
              <a:ext uri="{FF2B5EF4-FFF2-40B4-BE49-F238E27FC236}">
                <a16:creationId xmlns:a16="http://schemas.microsoft.com/office/drawing/2014/main" id="{1379C450-0350-75DB-CFFE-D0B7F76C5E22}"/>
              </a:ext>
            </a:extLst>
          </p:cNvPr>
          <p:cNvSpPr/>
          <p:nvPr/>
        </p:nvSpPr>
        <p:spPr>
          <a:xfrm>
            <a:off x="9932885" y="3634697"/>
            <a:ext cx="92279" cy="92105"/>
          </a:xfrm>
          <a:prstGeom prst="diamond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6922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1267</Words>
  <Application>Microsoft Office PowerPoint</Application>
  <PresentationFormat>Grand écran</PresentationFormat>
  <Paragraphs>347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Bahnschrift</vt:lpstr>
      <vt:lpstr>Calibri</vt:lpstr>
      <vt:lpstr>Calibri Light</vt:lpstr>
      <vt:lpstr>VALORANT</vt:lpstr>
      <vt:lpstr>Wingdings</vt:lpstr>
      <vt:lpstr>Thème Office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Valorant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Valorant</dc:title>
  <dc:creator>Enzo Medina</dc:creator>
  <cp:lastModifiedBy>Enzo Medina</cp:lastModifiedBy>
  <cp:revision>27</cp:revision>
  <dcterms:created xsi:type="dcterms:W3CDTF">2022-06-11T13:36:00Z</dcterms:created>
  <dcterms:modified xsi:type="dcterms:W3CDTF">2022-07-01T13:31:13Z</dcterms:modified>
</cp:coreProperties>
</file>